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91" r:id="rId2"/>
    <p:sldId id="401" r:id="rId3"/>
    <p:sldId id="406" r:id="rId4"/>
    <p:sldId id="395" r:id="rId5"/>
    <p:sldId id="271" r:id="rId6"/>
    <p:sldId id="393" r:id="rId7"/>
    <p:sldId id="270" r:id="rId8"/>
    <p:sldId id="407" r:id="rId9"/>
    <p:sldId id="261" r:id="rId10"/>
    <p:sldId id="282" r:id="rId11"/>
    <p:sldId id="288" r:id="rId12"/>
    <p:sldId id="290" r:id="rId13"/>
    <p:sldId id="259" r:id="rId14"/>
    <p:sldId id="258" r:id="rId15"/>
    <p:sldId id="291" r:id="rId16"/>
    <p:sldId id="292" r:id="rId17"/>
    <p:sldId id="260" r:id="rId18"/>
    <p:sldId id="392" r:id="rId19"/>
    <p:sldId id="266" r:id="rId20"/>
    <p:sldId id="263" r:id="rId21"/>
    <p:sldId id="277" r:id="rId22"/>
    <p:sldId id="267" r:id="rId23"/>
    <p:sldId id="272" r:id="rId24"/>
    <p:sldId id="262" r:id="rId25"/>
    <p:sldId id="285" r:id="rId26"/>
    <p:sldId id="286" r:id="rId27"/>
    <p:sldId id="287" r:id="rId28"/>
    <p:sldId id="273" r:id="rId29"/>
    <p:sldId id="283" r:id="rId30"/>
    <p:sldId id="257" r:id="rId31"/>
    <p:sldId id="269" r:id="rId32"/>
    <p:sldId id="276" r:id="rId33"/>
    <p:sldId id="405" r:id="rId34"/>
    <p:sldId id="404" r:id="rId35"/>
    <p:sldId id="402" r:id="rId36"/>
    <p:sldId id="403" r:id="rId37"/>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3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7597B3"/>
    <a:srgbClr val="F3D3BE"/>
    <a:srgbClr val="C5D2EB"/>
    <a:srgbClr val="B5D3EE"/>
    <a:srgbClr val="D6DFF1"/>
    <a:srgbClr val="CFDBE5"/>
    <a:srgbClr val="3382CB"/>
    <a:srgbClr val="A2B6CF"/>
    <a:srgbClr val="D1D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8204" autoAdjust="0"/>
  </p:normalViewPr>
  <p:slideViewPr>
    <p:cSldViewPr snapToGrid="0">
      <p:cViewPr varScale="1">
        <p:scale>
          <a:sx n="66" d="100"/>
          <a:sy n="66" d="100"/>
        </p:scale>
        <p:origin x="395" y="35"/>
      </p:cViewPr>
      <p:guideLst>
        <p:guide orient="horz" pos="278"/>
        <p:guide pos="37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DE5A5-704D-46AF-8C7B-396421A9B8BD}" type="doc">
      <dgm:prSet loTypeId="urn:microsoft.com/office/officeart/2005/8/layout/process1" loCatId="process" qsTypeId="urn:microsoft.com/office/officeart/2005/8/quickstyle/simple1" qsCatId="simple" csTypeId="urn:microsoft.com/office/officeart/2005/8/colors/accent1_2" csCatId="accent1" phldr="1"/>
      <dgm:spPr/>
    </dgm:pt>
    <dgm:pt modelId="{22C19C75-8240-456E-BD00-A546831E2FDE}">
      <dgm:prSet phldrT="[文本]"/>
      <dgm:spPr/>
      <dgm:t>
        <a:bodyPr/>
        <a:lstStyle/>
        <a:p>
          <a:r>
            <a:rPr lang="zh-CN" altLang="en-US" b="1" dirty="0">
              <a:latin typeface="方正黑体简体" panose="02010601030101010101" pitchFamily="2" charset="-122"/>
              <a:ea typeface="方正黑体简体" panose="02010601030101010101" pitchFamily="2" charset="-122"/>
            </a:rPr>
            <a:t>输入图像</a:t>
          </a:r>
          <a:endParaRPr lang="en-US" altLang="zh-CN" b="1" dirty="0">
            <a:latin typeface="方正黑体简体" panose="02010601030101010101" pitchFamily="2" charset="-122"/>
            <a:ea typeface="方正黑体简体" panose="02010601030101010101" pitchFamily="2" charset="-122"/>
          </a:endParaRPr>
        </a:p>
        <a:p>
          <a:r>
            <a:rPr lang="en-US" altLang="zh-CN" b="1" dirty="0" err="1">
              <a:ea typeface="方正黑体简体" panose="02010601030101010101" pitchFamily="2" charset="-122"/>
            </a:rPr>
            <a:t>SampleImage</a:t>
          </a:r>
          <a:endParaRPr lang="zh-CN" altLang="en-US" dirty="0"/>
        </a:p>
      </dgm:t>
    </dgm:pt>
    <dgm:pt modelId="{EF57A7D4-1D13-4A48-922C-E0338C66D0AD}" type="parTrans" cxnId="{E4D1ED54-A3C0-4B90-A29A-D3F990D54D13}">
      <dgm:prSet/>
      <dgm:spPr/>
      <dgm:t>
        <a:bodyPr/>
        <a:lstStyle/>
        <a:p>
          <a:endParaRPr lang="zh-CN" altLang="en-US"/>
        </a:p>
      </dgm:t>
    </dgm:pt>
    <dgm:pt modelId="{55D278E8-46A1-4DF5-873F-0CCF85C92569}" type="sibTrans" cxnId="{E4D1ED54-A3C0-4B90-A29A-D3F990D54D13}">
      <dgm:prSet/>
      <dgm:spPr/>
      <dgm:t>
        <a:bodyPr/>
        <a:lstStyle/>
        <a:p>
          <a:endParaRPr lang="zh-CN" altLang="en-US"/>
        </a:p>
      </dgm:t>
    </dgm:pt>
    <dgm:pt modelId="{66876CFA-7922-4BD4-A8AA-168A3EF0F792}">
      <dgm:prSet phldrT="[文本]"/>
      <dgm:spPr/>
      <dgm:t>
        <a:bodyPr/>
        <a:lstStyle/>
        <a:p>
          <a:r>
            <a:rPr lang="zh-CN" altLang="en-US" b="1" dirty="0">
              <a:ea typeface="方正黑体简体" panose="02010601030101010101"/>
            </a:rPr>
            <a:t>处理程序</a:t>
          </a:r>
          <a:r>
            <a:rPr lang="en-US" altLang="zh-CN" b="1" dirty="0">
              <a:ea typeface="方正黑体简体" panose="02010601030101010101"/>
            </a:rPr>
            <a:t>EXE</a:t>
          </a:r>
          <a:endParaRPr lang="zh-CN" altLang="en-US" b="1" dirty="0">
            <a:ea typeface="方正黑体简体" panose="02010601030101010101"/>
          </a:endParaRPr>
        </a:p>
      </dgm:t>
    </dgm:pt>
    <dgm:pt modelId="{3100FD54-477E-415A-9F93-3F30D8DC4858}" type="parTrans" cxnId="{C03925A0-AF22-45F6-AC4D-CAD3938E32C8}">
      <dgm:prSet/>
      <dgm:spPr/>
      <dgm:t>
        <a:bodyPr/>
        <a:lstStyle/>
        <a:p>
          <a:endParaRPr lang="zh-CN" altLang="en-US"/>
        </a:p>
      </dgm:t>
    </dgm:pt>
    <dgm:pt modelId="{27ADB098-E2B2-4CCB-AF30-224D34A0FE32}" type="sibTrans" cxnId="{C03925A0-AF22-45F6-AC4D-CAD3938E32C8}">
      <dgm:prSet/>
      <dgm:spPr/>
      <dgm:t>
        <a:bodyPr/>
        <a:lstStyle/>
        <a:p>
          <a:endParaRPr lang="zh-CN" altLang="en-US"/>
        </a:p>
      </dgm:t>
    </dgm:pt>
    <dgm:pt modelId="{0DB5F406-0BEA-4A58-AC0B-41CF15E94AEC}">
      <dgm:prSet phldrT="[文本]"/>
      <dgm:spPr/>
      <dgm:t>
        <a:bodyPr/>
        <a:lstStyle/>
        <a:p>
          <a:r>
            <a:rPr lang="zh-CN" altLang="en-US" b="1" dirty="0">
              <a:latin typeface="方正黑体简体" panose="02010601030101010101" pitchFamily="2" charset="-122"/>
              <a:ea typeface="方正黑体简体" panose="02010601030101010101" pitchFamily="2" charset="-122"/>
            </a:rPr>
            <a:t>图像各类要素分割结果、像素统计</a:t>
          </a:r>
          <a:endParaRPr lang="zh-CN" altLang="en-US" dirty="0"/>
        </a:p>
      </dgm:t>
    </dgm:pt>
    <dgm:pt modelId="{0895783B-7D47-415E-AC24-202007A65373}" type="parTrans" cxnId="{5E3A36AF-F466-484B-BF79-8FEAD282042C}">
      <dgm:prSet/>
      <dgm:spPr/>
      <dgm:t>
        <a:bodyPr/>
        <a:lstStyle/>
        <a:p>
          <a:endParaRPr lang="zh-CN" altLang="en-US"/>
        </a:p>
      </dgm:t>
    </dgm:pt>
    <dgm:pt modelId="{B2B05165-E3FA-4C4E-B7EC-615ADDFC94FE}" type="sibTrans" cxnId="{5E3A36AF-F466-484B-BF79-8FEAD282042C}">
      <dgm:prSet/>
      <dgm:spPr/>
      <dgm:t>
        <a:bodyPr/>
        <a:lstStyle/>
        <a:p>
          <a:endParaRPr lang="zh-CN" altLang="en-US"/>
        </a:p>
      </dgm:t>
    </dgm:pt>
    <dgm:pt modelId="{F3489F6A-F4FC-47DD-B087-08A6D7390640}" type="pres">
      <dgm:prSet presAssocID="{F14DE5A5-704D-46AF-8C7B-396421A9B8BD}" presName="Name0" presStyleCnt="0">
        <dgm:presLayoutVars>
          <dgm:dir/>
          <dgm:resizeHandles val="exact"/>
        </dgm:presLayoutVars>
      </dgm:prSet>
      <dgm:spPr/>
    </dgm:pt>
    <dgm:pt modelId="{2831CA46-C8C4-44FB-8A0E-E0239BF0888C}" type="pres">
      <dgm:prSet presAssocID="{22C19C75-8240-456E-BD00-A546831E2FDE}" presName="node" presStyleLbl="node1" presStyleIdx="0" presStyleCnt="3">
        <dgm:presLayoutVars>
          <dgm:bulletEnabled val="1"/>
        </dgm:presLayoutVars>
      </dgm:prSet>
      <dgm:spPr/>
    </dgm:pt>
    <dgm:pt modelId="{5FDB1B89-9C92-4056-B88F-1E1C4B7240AD}" type="pres">
      <dgm:prSet presAssocID="{55D278E8-46A1-4DF5-873F-0CCF85C92569}" presName="sibTrans" presStyleLbl="sibTrans2D1" presStyleIdx="0" presStyleCnt="2"/>
      <dgm:spPr/>
    </dgm:pt>
    <dgm:pt modelId="{0345E85E-674C-455D-9761-D02B9E4ED774}" type="pres">
      <dgm:prSet presAssocID="{55D278E8-46A1-4DF5-873F-0CCF85C92569}" presName="connectorText" presStyleLbl="sibTrans2D1" presStyleIdx="0" presStyleCnt="2"/>
      <dgm:spPr/>
    </dgm:pt>
    <dgm:pt modelId="{360CF59E-CB7D-40A1-BAD3-A1C5ED7B7D75}" type="pres">
      <dgm:prSet presAssocID="{66876CFA-7922-4BD4-A8AA-168A3EF0F792}" presName="node" presStyleLbl="node1" presStyleIdx="1" presStyleCnt="3">
        <dgm:presLayoutVars>
          <dgm:bulletEnabled val="1"/>
        </dgm:presLayoutVars>
      </dgm:prSet>
      <dgm:spPr/>
    </dgm:pt>
    <dgm:pt modelId="{6A11423F-F17C-4561-B01C-EED3ED455B13}" type="pres">
      <dgm:prSet presAssocID="{27ADB098-E2B2-4CCB-AF30-224D34A0FE32}" presName="sibTrans" presStyleLbl="sibTrans2D1" presStyleIdx="1" presStyleCnt="2"/>
      <dgm:spPr/>
    </dgm:pt>
    <dgm:pt modelId="{A4E20865-009A-4812-987A-473F88CD20CE}" type="pres">
      <dgm:prSet presAssocID="{27ADB098-E2B2-4CCB-AF30-224D34A0FE32}" presName="connectorText" presStyleLbl="sibTrans2D1" presStyleIdx="1" presStyleCnt="2"/>
      <dgm:spPr/>
    </dgm:pt>
    <dgm:pt modelId="{4B63FEF3-DDA5-40F0-9272-C4985C97EED1}" type="pres">
      <dgm:prSet presAssocID="{0DB5F406-0BEA-4A58-AC0B-41CF15E94AEC}" presName="node" presStyleLbl="node1" presStyleIdx="2" presStyleCnt="3">
        <dgm:presLayoutVars>
          <dgm:bulletEnabled val="1"/>
        </dgm:presLayoutVars>
      </dgm:prSet>
      <dgm:spPr/>
    </dgm:pt>
  </dgm:ptLst>
  <dgm:cxnLst>
    <dgm:cxn modelId="{B0F91C23-61CB-4316-B9A0-1372F1AED575}" type="presOf" srcId="{55D278E8-46A1-4DF5-873F-0CCF85C92569}" destId="{5FDB1B89-9C92-4056-B88F-1E1C4B7240AD}" srcOrd="0" destOrd="0" presId="urn:microsoft.com/office/officeart/2005/8/layout/process1"/>
    <dgm:cxn modelId="{DA2ED12D-93EB-4200-8489-E3DBBE8C65B1}" type="presOf" srcId="{55D278E8-46A1-4DF5-873F-0CCF85C92569}" destId="{0345E85E-674C-455D-9761-D02B9E4ED774}" srcOrd="1" destOrd="0" presId="urn:microsoft.com/office/officeart/2005/8/layout/process1"/>
    <dgm:cxn modelId="{655DC62E-F3CF-42F9-95FF-839B6B68401B}" type="presOf" srcId="{22C19C75-8240-456E-BD00-A546831E2FDE}" destId="{2831CA46-C8C4-44FB-8A0E-E0239BF0888C}" srcOrd="0" destOrd="0" presId="urn:microsoft.com/office/officeart/2005/8/layout/process1"/>
    <dgm:cxn modelId="{195BB83F-5524-4C36-881A-FD9262663A98}" type="presOf" srcId="{0DB5F406-0BEA-4A58-AC0B-41CF15E94AEC}" destId="{4B63FEF3-DDA5-40F0-9272-C4985C97EED1}" srcOrd="0" destOrd="0" presId="urn:microsoft.com/office/officeart/2005/8/layout/process1"/>
    <dgm:cxn modelId="{37BE925E-9C68-4680-87B0-24612A612875}" type="presOf" srcId="{66876CFA-7922-4BD4-A8AA-168A3EF0F792}" destId="{360CF59E-CB7D-40A1-BAD3-A1C5ED7B7D75}" srcOrd="0" destOrd="0" presId="urn:microsoft.com/office/officeart/2005/8/layout/process1"/>
    <dgm:cxn modelId="{E4D1ED54-A3C0-4B90-A29A-D3F990D54D13}" srcId="{F14DE5A5-704D-46AF-8C7B-396421A9B8BD}" destId="{22C19C75-8240-456E-BD00-A546831E2FDE}" srcOrd="0" destOrd="0" parTransId="{EF57A7D4-1D13-4A48-922C-E0338C66D0AD}" sibTransId="{55D278E8-46A1-4DF5-873F-0CCF85C92569}"/>
    <dgm:cxn modelId="{C03925A0-AF22-45F6-AC4D-CAD3938E32C8}" srcId="{F14DE5A5-704D-46AF-8C7B-396421A9B8BD}" destId="{66876CFA-7922-4BD4-A8AA-168A3EF0F792}" srcOrd="1" destOrd="0" parTransId="{3100FD54-477E-415A-9F93-3F30D8DC4858}" sibTransId="{27ADB098-E2B2-4CCB-AF30-224D34A0FE32}"/>
    <dgm:cxn modelId="{C95242A8-5D33-4782-B38E-EB19FB012736}" type="presOf" srcId="{27ADB098-E2B2-4CCB-AF30-224D34A0FE32}" destId="{A4E20865-009A-4812-987A-473F88CD20CE}" srcOrd="1" destOrd="0" presId="urn:microsoft.com/office/officeart/2005/8/layout/process1"/>
    <dgm:cxn modelId="{5E3A36AF-F466-484B-BF79-8FEAD282042C}" srcId="{F14DE5A5-704D-46AF-8C7B-396421A9B8BD}" destId="{0DB5F406-0BEA-4A58-AC0B-41CF15E94AEC}" srcOrd="2" destOrd="0" parTransId="{0895783B-7D47-415E-AC24-202007A65373}" sibTransId="{B2B05165-E3FA-4C4E-B7EC-615ADDFC94FE}"/>
    <dgm:cxn modelId="{0DD4F5CE-634B-49CA-8A03-FE9ECAEE6D72}" type="presOf" srcId="{27ADB098-E2B2-4CCB-AF30-224D34A0FE32}" destId="{6A11423F-F17C-4561-B01C-EED3ED455B13}" srcOrd="0" destOrd="0" presId="urn:microsoft.com/office/officeart/2005/8/layout/process1"/>
    <dgm:cxn modelId="{5C75A7EC-4578-41F9-862E-557F34D4756B}" type="presOf" srcId="{F14DE5A5-704D-46AF-8C7B-396421A9B8BD}" destId="{F3489F6A-F4FC-47DD-B087-08A6D7390640}" srcOrd="0" destOrd="0" presId="urn:microsoft.com/office/officeart/2005/8/layout/process1"/>
    <dgm:cxn modelId="{E3CD712D-7009-421F-AE37-7DD0F735B793}" type="presParOf" srcId="{F3489F6A-F4FC-47DD-B087-08A6D7390640}" destId="{2831CA46-C8C4-44FB-8A0E-E0239BF0888C}" srcOrd="0" destOrd="0" presId="urn:microsoft.com/office/officeart/2005/8/layout/process1"/>
    <dgm:cxn modelId="{F31F76AD-5856-49D1-8416-F4D139F45FFC}" type="presParOf" srcId="{F3489F6A-F4FC-47DD-B087-08A6D7390640}" destId="{5FDB1B89-9C92-4056-B88F-1E1C4B7240AD}" srcOrd="1" destOrd="0" presId="urn:microsoft.com/office/officeart/2005/8/layout/process1"/>
    <dgm:cxn modelId="{3D53A57A-4DE1-48C2-8E67-492E4EC85F37}" type="presParOf" srcId="{5FDB1B89-9C92-4056-B88F-1E1C4B7240AD}" destId="{0345E85E-674C-455D-9761-D02B9E4ED774}" srcOrd="0" destOrd="0" presId="urn:microsoft.com/office/officeart/2005/8/layout/process1"/>
    <dgm:cxn modelId="{B3D0F308-3505-484F-BEEB-BCFF03486E03}" type="presParOf" srcId="{F3489F6A-F4FC-47DD-B087-08A6D7390640}" destId="{360CF59E-CB7D-40A1-BAD3-A1C5ED7B7D75}" srcOrd="2" destOrd="0" presId="urn:microsoft.com/office/officeart/2005/8/layout/process1"/>
    <dgm:cxn modelId="{3924BA16-3E1F-42C7-BE8B-682A2EE16238}" type="presParOf" srcId="{F3489F6A-F4FC-47DD-B087-08A6D7390640}" destId="{6A11423F-F17C-4561-B01C-EED3ED455B13}" srcOrd="3" destOrd="0" presId="urn:microsoft.com/office/officeart/2005/8/layout/process1"/>
    <dgm:cxn modelId="{20DDA25C-C886-4A35-AAAD-2D400E2C8C4F}" type="presParOf" srcId="{6A11423F-F17C-4561-B01C-EED3ED455B13}" destId="{A4E20865-009A-4812-987A-473F88CD20CE}" srcOrd="0" destOrd="0" presId="urn:microsoft.com/office/officeart/2005/8/layout/process1"/>
    <dgm:cxn modelId="{0FA82A60-B4F2-4E2E-98D3-249B72BCAD6C}" type="presParOf" srcId="{F3489F6A-F4FC-47DD-B087-08A6D7390640}" destId="{4B63FEF3-DDA5-40F0-9272-C4985C97EED1}"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1CA46-C8C4-44FB-8A0E-E0239BF0888C}">
      <dsp:nvSpPr>
        <dsp:cNvPr id="0" name=""/>
        <dsp:cNvSpPr/>
      </dsp:nvSpPr>
      <dsp:spPr>
        <a:xfrm>
          <a:off x="9390" y="0"/>
          <a:ext cx="2806651" cy="686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方正黑体简体" panose="02010601030101010101" pitchFamily="2" charset="-122"/>
              <a:ea typeface="方正黑体简体" panose="02010601030101010101" pitchFamily="2" charset="-122"/>
            </a:rPr>
            <a:t>输入图像</a:t>
          </a:r>
          <a:endParaRPr lang="en-US" altLang="zh-CN" sz="1100" b="1" kern="1200" dirty="0">
            <a:latin typeface="方正黑体简体" panose="02010601030101010101" pitchFamily="2" charset="-122"/>
            <a:ea typeface="方正黑体简体" panose="02010601030101010101" pitchFamily="2" charset="-122"/>
          </a:endParaRPr>
        </a:p>
        <a:p>
          <a:pPr marL="0" lvl="0" indent="0" algn="ctr" defTabSz="488950">
            <a:lnSpc>
              <a:spcPct val="90000"/>
            </a:lnSpc>
            <a:spcBef>
              <a:spcPct val="0"/>
            </a:spcBef>
            <a:spcAft>
              <a:spcPct val="35000"/>
            </a:spcAft>
            <a:buNone/>
          </a:pPr>
          <a:r>
            <a:rPr lang="en-US" altLang="zh-CN" sz="1100" b="1" kern="1200" dirty="0" err="1">
              <a:ea typeface="方正黑体简体" panose="02010601030101010101" pitchFamily="2" charset="-122"/>
            </a:rPr>
            <a:t>SampleImage</a:t>
          </a:r>
          <a:endParaRPr lang="zh-CN" altLang="en-US" sz="1100" kern="1200" dirty="0"/>
        </a:p>
      </dsp:txBody>
      <dsp:txXfrm>
        <a:off x="29498" y="20108"/>
        <a:ext cx="2766435" cy="646310"/>
      </dsp:txXfrm>
    </dsp:sp>
    <dsp:sp modelId="{5FDB1B89-9C92-4056-B88F-1E1C4B7240AD}">
      <dsp:nvSpPr>
        <dsp:cNvPr id="0" name=""/>
        <dsp:cNvSpPr/>
      </dsp:nvSpPr>
      <dsp:spPr>
        <a:xfrm>
          <a:off x="3096707" y="0"/>
          <a:ext cx="595010" cy="686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096707" y="137305"/>
        <a:ext cx="416507" cy="411916"/>
      </dsp:txXfrm>
    </dsp:sp>
    <dsp:sp modelId="{360CF59E-CB7D-40A1-BAD3-A1C5ED7B7D75}">
      <dsp:nvSpPr>
        <dsp:cNvPr id="0" name=""/>
        <dsp:cNvSpPr/>
      </dsp:nvSpPr>
      <dsp:spPr>
        <a:xfrm>
          <a:off x="3938703" y="0"/>
          <a:ext cx="2806651" cy="686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ea typeface="方正黑体简体" panose="02010601030101010101"/>
            </a:rPr>
            <a:t>处理程序</a:t>
          </a:r>
          <a:r>
            <a:rPr lang="en-US" altLang="zh-CN" sz="1100" b="1" kern="1200" dirty="0">
              <a:ea typeface="方正黑体简体" panose="02010601030101010101"/>
            </a:rPr>
            <a:t>EXE</a:t>
          </a:r>
          <a:endParaRPr lang="zh-CN" altLang="en-US" sz="1100" b="1" kern="1200" dirty="0">
            <a:ea typeface="方正黑体简体" panose="02010601030101010101"/>
          </a:endParaRPr>
        </a:p>
      </dsp:txBody>
      <dsp:txXfrm>
        <a:off x="3958811" y="20108"/>
        <a:ext cx="2766435" cy="646310"/>
      </dsp:txXfrm>
    </dsp:sp>
    <dsp:sp modelId="{6A11423F-F17C-4561-B01C-EED3ED455B13}">
      <dsp:nvSpPr>
        <dsp:cNvPr id="0" name=""/>
        <dsp:cNvSpPr/>
      </dsp:nvSpPr>
      <dsp:spPr>
        <a:xfrm>
          <a:off x="7026020" y="0"/>
          <a:ext cx="595010" cy="686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7026020" y="137305"/>
        <a:ext cx="416507" cy="411916"/>
      </dsp:txXfrm>
    </dsp:sp>
    <dsp:sp modelId="{4B63FEF3-DDA5-40F0-9272-C4985C97EED1}">
      <dsp:nvSpPr>
        <dsp:cNvPr id="0" name=""/>
        <dsp:cNvSpPr/>
      </dsp:nvSpPr>
      <dsp:spPr>
        <a:xfrm>
          <a:off x="7868015" y="0"/>
          <a:ext cx="2806651" cy="686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dirty="0">
              <a:latin typeface="方正黑体简体" panose="02010601030101010101" pitchFamily="2" charset="-122"/>
              <a:ea typeface="方正黑体简体" panose="02010601030101010101" pitchFamily="2" charset="-122"/>
            </a:rPr>
            <a:t>图像各类要素分割结果、像素统计</a:t>
          </a:r>
          <a:endParaRPr lang="zh-CN" altLang="en-US" sz="1100" kern="1200" dirty="0"/>
        </a:p>
      </dsp:txBody>
      <dsp:txXfrm>
        <a:off x="7888123" y="20108"/>
        <a:ext cx="2766435" cy="6463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30"/>
          </a:xfrm>
          <a:prstGeom prst="rect">
            <a:avLst/>
          </a:prstGeom>
        </p:spPr>
        <p:txBody>
          <a:bodyPr vert="horz" lIns="94857" tIns="47429" rIns="94857" bIns="47429" rtlCol="0"/>
          <a:lstStyle>
            <a:lvl1pPr algn="l">
              <a:defRPr sz="1300"/>
            </a:lvl1pPr>
          </a:lstStyle>
          <a:p>
            <a:endParaRPr lang="zh-CN" altLang="en-US"/>
          </a:p>
        </p:txBody>
      </p:sp>
      <p:sp>
        <p:nvSpPr>
          <p:cNvPr id="3" name="日期占位符 2"/>
          <p:cNvSpPr>
            <a:spLocks noGrp="1"/>
          </p:cNvSpPr>
          <p:nvPr>
            <p:ph type="dt" idx="1"/>
          </p:nvPr>
        </p:nvSpPr>
        <p:spPr>
          <a:xfrm>
            <a:off x="3815374" y="0"/>
            <a:ext cx="2918831" cy="495030"/>
          </a:xfrm>
          <a:prstGeom prst="rect">
            <a:avLst/>
          </a:prstGeom>
        </p:spPr>
        <p:txBody>
          <a:bodyPr vert="horz" lIns="94857" tIns="47429" rIns="94857" bIns="47429" rtlCol="0"/>
          <a:lstStyle>
            <a:lvl1pPr algn="r">
              <a:defRPr sz="1300"/>
            </a:lvl1pPr>
          </a:lstStyle>
          <a:p>
            <a:fld id="{E8DCCFB6-CE2B-431B-B63B-8A0E5C47C8BE}" type="datetimeFigureOut">
              <a:rPr lang="zh-CN" altLang="en-US" smtClean="0"/>
              <a:pPr/>
              <a:t>2025/12/12</a:t>
            </a:fld>
            <a:endParaRPr lang="zh-CN" altLang="en-US"/>
          </a:p>
        </p:txBody>
      </p:sp>
      <p:sp>
        <p:nvSpPr>
          <p:cNvPr id="4" name="幻灯片图像占位符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4857" tIns="47429" rIns="94857" bIns="47429"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4857" tIns="47429" rIns="94857" bIns="47429"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5"/>
            <a:ext cx="2918831" cy="495028"/>
          </a:xfrm>
          <a:prstGeom prst="rect">
            <a:avLst/>
          </a:prstGeom>
        </p:spPr>
        <p:txBody>
          <a:bodyPr vert="horz" lIns="94857" tIns="47429" rIns="94857" bIns="47429"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15374" y="9371285"/>
            <a:ext cx="2918831" cy="495028"/>
          </a:xfrm>
          <a:prstGeom prst="rect">
            <a:avLst/>
          </a:prstGeom>
        </p:spPr>
        <p:txBody>
          <a:bodyPr vert="horz" lIns="94857" tIns="47429" rIns="94857" bIns="47429" rtlCol="0" anchor="b"/>
          <a:lstStyle>
            <a:lvl1pPr algn="r">
              <a:defRPr sz="1300"/>
            </a:lvl1pPr>
          </a:lstStyle>
          <a:p>
            <a:fld id="{BC479857-3E28-4C90-825C-C38A910FF163}" type="slidenum">
              <a:rPr lang="zh-CN" altLang="en-US" smtClean="0"/>
              <a:pPr/>
              <a:t>‹#›</a:t>
            </a:fld>
            <a:endParaRPr lang="zh-CN" altLang="en-US"/>
          </a:p>
        </p:txBody>
      </p:sp>
    </p:spTree>
    <p:extLst>
      <p:ext uri="{BB962C8B-B14F-4D97-AF65-F5344CB8AC3E}">
        <p14:creationId xmlns:p14="http://schemas.microsoft.com/office/powerpoint/2010/main" val="320497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C479857-3E28-4C90-825C-C38A910FF163}" type="slidenum">
              <a:rPr lang="zh-CN" altLang="en-US" smtClean="0"/>
              <a:pPr/>
              <a:t>1</a:t>
            </a:fld>
            <a:endParaRPr lang="zh-CN" altLang="en-US"/>
          </a:p>
        </p:txBody>
      </p:sp>
    </p:spTree>
    <p:extLst>
      <p:ext uri="{BB962C8B-B14F-4D97-AF65-F5344CB8AC3E}">
        <p14:creationId xmlns:p14="http://schemas.microsoft.com/office/powerpoint/2010/main" val="42141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3C938-5FFD-406A-9125-17D9FF6E3640}" type="slidenum">
              <a:rPr lang="zh-CN" altLang="en-US" smtClean="0"/>
              <a:t>19</a:t>
            </a:fld>
            <a:endParaRPr lang="zh-CN" altLang="en-US"/>
          </a:p>
        </p:txBody>
      </p:sp>
    </p:spTree>
    <p:extLst>
      <p:ext uri="{BB962C8B-B14F-4D97-AF65-F5344CB8AC3E}">
        <p14:creationId xmlns:p14="http://schemas.microsoft.com/office/powerpoint/2010/main" val="92908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0578" indent="-280578" defTabSz="897849" fontAlgn="ctr">
              <a:lnSpc>
                <a:spcPct val="150000"/>
              </a:lnSpc>
              <a:buFont typeface="Arial" panose="020B0604020202020204" pitchFamily="34" charset="0"/>
              <a:buChar char="•"/>
            </a:pPr>
            <a:r>
              <a:rPr lang="zh-CN" altLang="en-US" dirty="0">
                <a:solidFill>
                  <a:schemeClr val="dk1"/>
                </a:solidFill>
              </a:rPr>
              <a:t>“眼睛“原则</a:t>
            </a:r>
            <a:r>
              <a:rPr lang="en-US" altLang="zh-CN" dirty="0">
                <a:solidFill>
                  <a:schemeClr val="dk1"/>
                </a:solidFill>
              </a:rPr>
              <a:t>:</a:t>
            </a:r>
            <a:r>
              <a:rPr lang="zh-CN" altLang="en-US" dirty="0">
                <a:solidFill>
                  <a:schemeClr val="dk1"/>
                </a:solidFill>
              </a:rPr>
              <a:t>街道上必须有足够多的“眼睛“来监视。</a:t>
            </a:r>
            <a:endParaRPr lang="en-US" altLang="zh-CN" dirty="0">
              <a:solidFill>
                <a:schemeClr val="dk1"/>
              </a:solidFill>
            </a:endParaRPr>
          </a:p>
          <a:p>
            <a:pPr marL="280578" indent="-280578" defTabSz="897849" fontAlgn="ctr">
              <a:lnSpc>
                <a:spcPct val="150000"/>
              </a:lnSpc>
              <a:buFont typeface="Arial" panose="020B0604020202020204" pitchFamily="34" charset="0"/>
              <a:buChar char="•"/>
            </a:pPr>
            <a:r>
              <a:rPr lang="zh-CN" altLang="en-US" dirty="0">
                <a:solidFill>
                  <a:schemeClr val="dk1"/>
                </a:solidFill>
              </a:rPr>
              <a:t>依靠直观视觉评判景观好与差</a:t>
            </a:r>
            <a:endParaRPr lang="en-US" altLang="zh-CN" dirty="0">
              <a:solidFill>
                <a:schemeClr val="dk1"/>
              </a:solidFill>
            </a:endParaRPr>
          </a:p>
          <a:p>
            <a:pPr marL="280578" indent="-280578" defTabSz="897849" fontAlgn="ctr">
              <a:lnSpc>
                <a:spcPct val="150000"/>
              </a:lnSpc>
              <a:buFont typeface="Arial" panose="020B0604020202020204" pitchFamily="34" charset="0"/>
              <a:buChar char="•"/>
            </a:pPr>
            <a:r>
              <a:rPr lang="zh-CN" altLang="en-US" dirty="0">
                <a:solidFill>
                  <a:schemeClr val="dk1"/>
                </a:solidFill>
              </a:rPr>
              <a:t>街道绿化植被景观层次丰富</a:t>
            </a:r>
            <a:endParaRPr lang="en-US" altLang="zh-CN" dirty="0">
              <a:solidFill>
                <a:schemeClr val="dk1"/>
              </a:solidFill>
            </a:endParaRPr>
          </a:p>
          <a:p>
            <a:pPr marL="280578" indent="-280578" defTabSz="897849" fontAlgn="ctr">
              <a:lnSpc>
                <a:spcPct val="150000"/>
              </a:lnSpc>
              <a:buFont typeface="Arial" panose="020B0604020202020204" pitchFamily="34" charset="0"/>
              <a:buChar char="•"/>
            </a:pPr>
            <a:r>
              <a:rPr lang="zh-CN" altLang="en-US" dirty="0">
                <a:solidFill>
                  <a:schemeClr val="dk1"/>
                </a:solidFill>
              </a:rPr>
              <a:t>整体看起来舒适、安全、和谐</a:t>
            </a:r>
          </a:p>
          <a:p>
            <a:pPr marL="280578" indent="-280578" defTabSz="897849" fontAlgn="ctr">
              <a:lnSpc>
                <a:spcPct val="150000"/>
              </a:lnSpc>
              <a:buFont typeface="Arial" panose="020B0604020202020204" pitchFamily="34" charset="0"/>
              <a:buChar char="•"/>
            </a:pPr>
            <a:endParaRPr lang="en-US" altLang="zh-CN" dirty="0">
              <a:solidFill>
                <a:schemeClr val="dk1"/>
              </a:solidFill>
            </a:endParaRPr>
          </a:p>
          <a:p>
            <a:pPr marL="280578" indent="-280578" defTabSz="897849" fontAlgn="ctr">
              <a:lnSpc>
                <a:spcPct val="150000"/>
              </a:lnSpc>
              <a:buFont typeface="Arial" panose="020B0604020202020204" pitchFamily="34" charset="0"/>
              <a:buChar char="•"/>
            </a:pPr>
            <a:endParaRPr lang="en-US" altLang="zh-CN" dirty="0">
              <a:solidFill>
                <a:schemeClr val="dk1"/>
              </a:solidFill>
            </a:endParaRPr>
          </a:p>
          <a:p>
            <a:pPr marL="280578" indent="-280578" defTabSz="897849" fontAlgn="ctr">
              <a:lnSpc>
                <a:spcPct val="150000"/>
              </a:lnSpc>
              <a:buFont typeface="Arial" panose="020B0604020202020204" pitchFamily="34" charset="0"/>
              <a:buChar char="•"/>
            </a:pPr>
            <a:r>
              <a:rPr lang="zh-CN" altLang="en-US" dirty="0">
                <a:solidFill>
                  <a:schemeClr val="dk1"/>
                </a:solidFill>
              </a:rPr>
              <a:t>街道的多样性</a:t>
            </a:r>
            <a:r>
              <a:rPr lang="en-US" altLang="zh-CN" dirty="0">
                <a:solidFill>
                  <a:schemeClr val="dk1"/>
                </a:solidFill>
              </a:rPr>
              <a:t>:</a:t>
            </a:r>
            <a:r>
              <a:rPr lang="zh-CN" altLang="en-US" dirty="0">
                <a:solidFill>
                  <a:schemeClr val="dk1"/>
                </a:solidFill>
              </a:rPr>
              <a:t>雅各布斯认为，街道上的活动需要多样化，既要有白天的商业活动，也要有夜晚的娱乐活动，这样才能保证全天都有足够的人流量，防止空旷和犯罪。</a:t>
            </a:r>
          </a:p>
          <a:p>
            <a:endParaRPr lang="zh-CN" altLang="en-US" dirty="0"/>
          </a:p>
        </p:txBody>
      </p:sp>
      <p:sp>
        <p:nvSpPr>
          <p:cNvPr id="4" name="灯片编号占位符 3"/>
          <p:cNvSpPr>
            <a:spLocks noGrp="1"/>
          </p:cNvSpPr>
          <p:nvPr>
            <p:ph type="sldNum" sz="quarter" idx="5"/>
          </p:nvPr>
        </p:nvSpPr>
        <p:spPr/>
        <p:txBody>
          <a:bodyPr/>
          <a:lstStyle/>
          <a:p>
            <a:fld id="{BC479857-3E28-4C90-825C-C38A910FF163}" type="slidenum">
              <a:rPr lang="zh-CN" altLang="en-US" smtClean="0"/>
              <a:pPr/>
              <a:t>20</a:t>
            </a:fld>
            <a:endParaRPr lang="zh-CN" altLang="en-US"/>
          </a:p>
        </p:txBody>
      </p:sp>
    </p:spTree>
    <p:extLst>
      <p:ext uri="{BB962C8B-B14F-4D97-AF65-F5344CB8AC3E}">
        <p14:creationId xmlns:p14="http://schemas.microsoft.com/office/powerpoint/2010/main" val="242726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97849">
              <a:defRPr/>
            </a:pPr>
            <a:endParaRPr lang="zh-CN" altLang="en-US" dirty="0"/>
          </a:p>
        </p:txBody>
      </p:sp>
      <p:sp>
        <p:nvSpPr>
          <p:cNvPr id="4" name="灯片编号占位符 3"/>
          <p:cNvSpPr>
            <a:spLocks noGrp="1"/>
          </p:cNvSpPr>
          <p:nvPr>
            <p:ph type="sldNum" sz="quarter" idx="10"/>
          </p:nvPr>
        </p:nvSpPr>
        <p:spPr/>
        <p:txBody>
          <a:bodyPr/>
          <a:lstStyle/>
          <a:p>
            <a:fld id="{A263C938-5FFD-406A-9125-17D9FF6E3640}" type="slidenum">
              <a:rPr lang="zh-CN" altLang="en-US" smtClean="0"/>
              <a:t>21</a:t>
            </a:fld>
            <a:endParaRPr lang="zh-CN" altLang="en-US"/>
          </a:p>
        </p:txBody>
      </p:sp>
    </p:spTree>
    <p:extLst>
      <p:ext uri="{BB962C8B-B14F-4D97-AF65-F5344CB8AC3E}">
        <p14:creationId xmlns:p14="http://schemas.microsoft.com/office/powerpoint/2010/main" val="3099808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不是单一要素决定</a:t>
            </a:r>
          </a:p>
        </p:txBody>
      </p:sp>
      <p:sp>
        <p:nvSpPr>
          <p:cNvPr id="4" name="灯片编号占位符 3"/>
          <p:cNvSpPr>
            <a:spLocks noGrp="1"/>
          </p:cNvSpPr>
          <p:nvPr>
            <p:ph type="sldNum" sz="quarter" idx="10"/>
          </p:nvPr>
        </p:nvSpPr>
        <p:spPr/>
        <p:txBody>
          <a:bodyPr/>
          <a:lstStyle/>
          <a:p>
            <a:fld id="{A263C938-5FFD-406A-9125-17D9FF6E3640}" type="slidenum">
              <a:rPr lang="zh-CN" altLang="en-US" smtClean="0"/>
              <a:t>22</a:t>
            </a:fld>
            <a:endParaRPr lang="zh-CN" altLang="en-US"/>
          </a:p>
        </p:txBody>
      </p:sp>
    </p:spTree>
    <p:extLst>
      <p:ext uri="{BB962C8B-B14F-4D97-AF65-F5344CB8AC3E}">
        <p14:creationId xmlns:p14="http://schemas.microsoft.com/office/powerpoint/2010/main" val="409986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植物</a:t>
            </a:r>
            <a:r>
              <a:rPr lang="en-US" altLang="zh-CN" dirty="0">
                <a:latin typeface="微软雅黑" panose="020B0503020204020204" pitchFamily="34" charset="-122"/>
                <a:ea typeface="微软雅黑" panose="020B0503020204020204" pitchFamily="34" charset="-122"/>
              </a:rPr>
              <a:t>-vegetation</a:t>
            </a:r>
            <a:r>
              <a:rPr lang="zh-CN" altLang="en-US" dirty="0">
                <a:latin typeface="微软雅黑" panose="020B0503020204020204" pitchFamily="34" charset="-122"/>
                <a:ea typeface="微软雅黑" panose="020B0503020204020204" pitchFamily="34" charset="-122"/>
              </a:rPr>
              <a:t>、杠组</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polegroup</a:t>
            </a:r>
            <a:r>
              <a:rPr lang="zh-CN" altLang="en-US" dirty="0">
                <a:latin typeface="微软雅黑" panose="020B0503020204020204" pitchFamily="34" charset="-122"/>
                <a:ea typeface="微软雅黑" panose="020B0503020204020204" pitchFamily="34" charset="-122"/>
              </a:rPr>
              <a:t>、天空</a:t>
            </a:r>
            <a:r>
              <a:rPr lang="en-US" altLang="zh-CN" dirty="0">
                <a:latin typeface="微软雅黑" panose="020B0503020204020204" pitchFamily="34" charset="-122"/>
                <a:ea typeface="微软雅黑" panose="020B0503020204020204" pitchFamily="34" charset="-122"/>
              </a:rPr>
              <a:t>-sky</a:t>
            </a:r>
            <a:r>
              <a:rPr lang="zh-CN" altLang="en-US" dirty="0">
                <a:latin typeface="微软雅黑" panose="020B0503020204020204" pitchFamily="34" charset="-122"/>
                <a:ea typeface="微软雅黑" panose="020B0503020204020204" pitchFamily="34" charset="-122"/>
              </a:rPr>
              <a:t>、墙</a:t>
            </a:r>
            <a:r>
              <a:rPr lang="en-US" altLang="zh-CN" dirty="0">
                <a:latin typeface="微软雅黑" panose="020B0503020204020204" pitchFamily="34" charset="-122"/>
                <a:ea typeface="微软雅黑" panose="020B0503020204020204" pitchFamily="34" charset="-122"/>
              </a:rPr>
              <a:t>-wall</a:t>
            </a:r>
            <a:r>
              <a:rPr lang="zh-CN" altLang="en-US" dirty="0">
                <a:latin typeface="微软雅黑" panose="020B0503020204020204" pitchFamily="34" charset="-122"/>
                <a:ea typeface="微软雅黑" panose="020B0503020204020204" pitchFamily="34" charset="-122"/>
              </a:rPr>
              <a:t>、道路</a:t>
            </a:r>
            <a:r>
              <a:rPr lang="en-US" altLang="zh-CN" dirty="0">
                <a:latin typeface="微软雅黑" panose="020B0503020204020204" pitchFamily="34" charset="-122"/>
                <a:ea typeface="微软雅黑" panose="020B0503020204020204" pitchFamily="34" charset="-122"/>
              </a:rPr>
              <a:t>-road</a:t>
            </a:r>
            <a:r>
              <a:rPr lang="zh-CN" altLang="en-US" dirty="0">
                <a:latin typeface="微软雅黑" panose="020B0503020204020204" pitchFamily="34" charset="-122"/>
                <a:ea typeface="微软雅黑" panose="020B0503020204020204" pitchFamily="34" charset="-122"/>
              </a:rPr>
              <a:t>、建筑</a:t>
            </a:r>
            <a:r>
              <a:rPr lang="en-US" altLang="zh-CN" dirty="0">
                <a:latin typeface="微软雅黑" panose="020B0503020204020204" pitchFamily="34" charset="-122"/>
                <a:ea typeface="微软雅黑" panose="020B0503020204020204" pitchFamily="34" charset="-122"/>
              </a:rPr>
              <a:t>-building</a:t>
            </a:r>
            <a:r>
              <a:rPr lang="zh-CN" altLang="en-US" dirty="0">
                <a:latin typeface="微软雅黑" panose="020B0503020204020204" pitchFamily="34" charset="-122"/>
                <a:ea typeface="微软雅黑" panose="020B0503020204020204" pitchFamily="34" charset="-122"/>
              </a:rPr>
              <a:t>、绿化坡</a:t>
            </a:r>
            <a:r>
              <a:rPr lang="en-US" altLang="zh-CN" dirty="0">
                <a:latin typeface="微软雅黑" panose="020B0503020204020204" pitchFamily="34" charset="-122"/>
                <a:ea typeface="微软雅黑" panose="020B0503020204020204" pitchFamily="34" charset="-122"/>
              </a:rPr>
              <a:t>-terrain</a:t>
            </a:r>
            <a:r>
              <a:rPr lang="zh-CN" altLang="en-US" dirty="0">
                <a:latin typeface="微软雅黑" panose="020B0503020204020204" pitchFamily="34" charset="-122"/>
                <a:ea typeface="微软雅黑" panose="020B0503020204020204" pitchFamily="34" charset="-122"/>
              </a:rPr>
              <a:t>和交通路牌</a:t>
            </a:r>
            <a:r>
              <a:rPr lang="en-US" altLang="zh-CN" dirty="0">
                <a:latin typeface="微软雅黑" panose="020B0503020204020204" pitchFamily="34" charset="-122"/>
                <a:ea typeface="微软雅黑" panose="020B0503020204020204" pitchFamily="34" charset="-122"/>
              </a:rPr>
              <a:t>-traffic sign</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A263C938-5FFD-406A-9125-17D9FF6E3640}" type="slidenum">
              <a:rPr lang="zh-CN" altLang="en-US" smtClean="0"/>
              <a:t>23</a:t>
            </a:fld>
            <a:endParaRPr lang="zh-CN" altLang="en-US"/>
          </a:p>
        </p:txBody>
      </p:sp>
    </p:spTree>
    <p:extLst>
      <p:ext uri="{BB962C8B-B14F-4D97-AF65-F5344CB8AC3E}">
        <p14:creationId xmlns:p14="http://schemas.microsoft.com/office/powerpoint/2010/main" val="382547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在该评估模型体系下</a:t>
            </a:r>
          </a:p>
        </p:txBody>
      </p:sp>
      <p:sp>
        <p:nvSpPr>
          <p:cNvPr id="4" name="灯片编号占位符 3"/>
          <p:cNvSpPr>
            <a:spLocks noGrp="1"/>
          </p:cNvSpPr>
          <p:nvPr>
            <p:ph type="sldNum" sz="quarter" idx="5"/>
          </p:nvPr>
        </p:nvSpPr>
        <p:spPr/>
        <p:txBody>
          <a:bodyPr/>
          <a:lstStyle/>
          <a:p>
            <a:fld id="{BC479857-3E28-4C90-825C-C38A910FF163}" type="slidenum">
              <a:rPr lang="zh-CN" altLang="en-US" smtClean="0"/>
              <a:pPr/>
              <a:t>27</a:t>
            </a:fld>
            <a:endParaRPr lang="zh-CN" altLang="en-US"/>
          </a:p>
        </p:txBody>
      </p:sp>
    </p:spTree>
    <p:extLst>
      <p:ext uri="{BB962C8B-B14F-4D97-AF65-F5344CB8AC3E}">
        <p14:creationId xmlns:p14="http://schemas.microsoft.com/office/powerpoint/2010/main" val="240363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核密度</a:t>
            </a:r>
          </a:p>
        </p:txBody>
      </p:sp>
      <p:sp>
        <p:nvSpPr>
          <p:cNvPr id="4" name="灯片编号占位符 3"/>
          <p:cNvSpPr>
            <a:spLocks noGrp="1"/>
          </p:cNvSpPr>
          <p:nvPr>
            <p:ph type="sldNum" sz="quarter" idx="10"/>
          </p:nvPr>
        </p:nvSpPr>
        <p:spPr/>
        <p:txBody>
          <a:bodyPr/>
          <a:lstStyle/>
          <a:p>
            <a:fld id="{A263C938-5FFD-406A-9125-17D9FF6E3640}" type="slidenum">
              <a:rPr lang="zh-CN" altLang="en-US" smtClean="0"/>
              <a:t>28</a:t>
            </a:fld>
            <a:endParaRPr lang="zh-CN" altLang="en-US"/>
          </a:p>
        </p:txBody>
      </p:sp>
    </p:spTree>
    <p:extLst>
      <p:ext uri="{BB962C8B-B14F-4D97-AF65-F5344CB8AC3E}">
        <p14:creationId xmlns:p14="http://schemas.microsoft.com/office/powerpoint/2010/main" val="95424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p13:notes"/>
          <p:cNvSpPr>
            <a:spLocks noGrp="1" noRot="1" noChangeAspect="1"/>
          </p:cNvSpPr>
          <p:nvPr>
            <p:ph type="sldImg" idx="2"/>
          </p:nvPr>
        </p:nvSpPr>
        <p:spPr>
          <a:xfrm>
            <a:off x="68263" y="735013"/>
            <a:ext cx="6519862" cy="36687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4" name="Google Shape;1954;p13:notes"/>
          <p:cNvSpPr txBox="1">
            <a:spLocks noGrp="1"/>
          </p:cNvSpPr>
          <p:nvPr>
            <p:ph type="body" idx="1"/>
          </p:nvPr>
        </p:nvSpPr>
        <p:spPr>
          <a:xfrm>
            <a:off x="665659" y="4649370"/>
            <a:ext cx="5325273" cy="4404665"/>
          </a:xfrm>
          <a:prstGeom prst="rect">
            <a:avLst/>
          </a:prstGeom>
          <a:noFill/>
          <a:ln>
            <a:noFill/>
          </a:ln>
        </p:spPr>
        <p:txBody>
          <a:bodyPr spcFirstLastPara="1" wrap="square" lIns="89770" tIns="89770" rIns="89770" bIns="89770" anchor="t" anchorCtr="0">
            <a:noAutofit/>
          </a:bodyPr>
          <a:lstStyle/>
          <a:p>
            <a:pPr>
              <a:buSzPts val="1100"/>
            </a:pPr>
            <a:r>
              <a:rPr lang="zh-CN" altLang="en-US" dirty="0"/>
              <a:t>扩充了厦门市数据，街景图像、图像分析数据、</a:t>
            </a:r>
            <a:endParaRPr lang="en-US" altLang="zh-CN" dirty="0"/>
          </a:p>
          <a:p>
            <a:pPr>
              <a:buSzPts val="1100"/>
            </a:pPr>
            <a:r>
              <a:rPr lang="zh-CN" altLang="en-US" dirty="0"/>
              <a:t>在该评估模型体系下的景观评价指标体系</a:t>
            </a:r>
            <a:endParaRPr lang="en-US" altLang="zh-CN" dirty="0"/>
          </a:p>
          <a:p>
            <a:pPr>
              <a:buSzPts val="1100"/>
            </a:pPr>
            <a:r>
              <a:rPr lang="zh-CN" altLang="en-US" dirty="0"/>
              <a:t>图像分析工具</a:t>
            </a:r>
            <a:endParaRPr dirty="0"/>
          </a:p>
        </p:txBody>
      </p:sp>
    </p:spTree>
    <p:extLst>
      <p:ext uri="{BB962C8B-B14F-4D97-AF65-F5344CB8AC3E}">
        <p14:creationId xmlns:p14="http://schemas.microsoft.com/office/powerpoint/2010/main" val="138208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63C938-5FFD-406A-9125-17D9FF6E3640}" type="slidenum">
              <a:rPr lang="zh-CN" altLang="en-US" smtClean="0"/>
              <a:t>32</a:t>
            </a:fld>
            <a:endParaRPr lang="zh-CN" altLang="en-US"/>
          </a:p>
        </p:txBody>
      </p:sp>
    </p:spTree>
    <p:extLst>
      <p:ext uri="{BB962C8B-B14F-4D97-AF65-F5344CB8AC3E}">
        <p14:creationId xmlns:p14="http://schemas.microsoft.com/office/powerpoint/2010/main" val="2381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a:extLst>
            <a:ext uri="{FF2B5EF4-FFF2-40B4-BE49-F238E27FC236}">
              <a16:creationId xmlns:a16="http://schemas.microsoft.com/office/drawing/2014/main" id="{97E0210F-6468-B278-0A4E-58B9F2CF889E}"/>
            </a:ext>
          </a:extLst>
        </p:cNvPr>
        <p:cNvGrpSpPr/>
        <p:nvPr/>
      </p:nvGrpSpPr>
      <p:grpSpPr>
        <a:xfrm>
          <a:off x="0" y="0"/>
          <a:ext cx="0" cy="0"/>
          <a:chOff x="0" y="0"/>
          <a:chExt cx="0" cy="0"/>
        </a:xfrm>
      </p:grpSpPr>
      <p:sp>
        <p:nvSpPr>
          <p:cNvPr id="1821" name="Google Shape;1821;p10:notes">
            <a:extLst>
              <a:ext uri="{FF2B5EF4-FFF2-40B4-BE49-F238E27FC236}">
                <a16:creationId xmlns:a16="http://schemas.microsoft.com/office/drawing/2014/main" id="{6A34F1F8-C020-1810-BFB4-91A6CDEFCF30}"/>
              </a:ext>
            </a:extLst>
          </p:cNvPr>
          <p:cNvSpPr>
            <a:spLocks noGrp="1" noRot="1" noChangeAspect="1"/>
          </p:cNvSpPr>
          <p:nvPr>
            <p:ph type="sldImg" idx="2"/>
          </p:nvPr>
        </p:nvSpPr>
        <p:spPr>
          <a:xfrm>
            <a:off x="68263" y="735013"/>
            <a:ext cx="6519862" cy="36687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2" name="Google Shape;1822;p10:notes">
            <a:extLst>
              <a:ext uri="{FF2B5EF4-FFF2-40B4-BE49-F238E27FC236}">
                <a16:creationId xmlns:a16="http://schemas.microsoft.com/office/drawing/2014/main" id="{A916AB29-07EF-BB2F-D040-E564BA2093AE}"/>
              </a:ext>
            </a:extLst>
          </p:cNvPr>
          <p:cNvSpPr txBox="1">
            <a:spLocks noGrp="1"/>
          </p:cNvSpPr>
          <p:nvPr>
            <p:ph type="body" idx="1"/>
          </p:nvPr>
        </p:nvSpPr>
        <p:spPr>
          <a:xfrm>
            <a:off x="665659" y="4649370"/>
            <a:ext cx="5325273" cy="4404665"/>
          </a:xfrm>
          <a:prstGeom prst="rect">
            <a:avLst/>
          </a:prstGeom>
          <a:noFill/>
          <a:ln>
            <a:noFill/>
          </a:ln>
        </p:spPr>
        <p:txBody>
          <a:bodyPr spcFirstLastPara="1" wrap="square" lIns="89770" tIns="89770" rIns="89770" bIns="89770" anchor="t" anchorCtr="0">
            <a:noAutofit/>
          </a:bodyPr>
          <a:lstStyle/>
          <a:p>
            <a:pPr>
              <a:buSzPts val="1100"/>
            </a:pPr>
            <a:endParaRPr/>
          </a:p>
        </p:txBody>
      </p:sp>
    </p:spTree>
    <p:extLst>
      <p:ext uri="{BB962C8B-B14F-4D97-AF65-F5344CB8AC3E}">
        <p14:creationId xmlns:p14="http://schemas.microsoft.com/office/powerpoint/2010/main" val="354184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63C938-5FFD-406A-9125-17D9FF6E3640}" type="slidenum">
              <a:rPr lang="zh-CN" altLang="en-US" smtClean="0"/>
              <a:t>6</a:t>
            </a:fld>
            <a:endParaRPr lang="zh-CN" altLang="en-US"/>
          </a:p>
        </p:txBody>
      </p:sp>
    </p:spTree>
    <p:extLst>
      <p:ext uri="{BB962C8B-B14F-4D97-AF65-F5344CB8AC3E}">
        <p14:creationId xmlns:p14="http://schemas.microsoft.com/office/powerpoint/2010/main" val="73851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a:extLst>
            <a:ext uri="{FF2B5EF4-FFF2-40B4-BE49-F238E27FC236}">
              <a16:creationId xmlns:a16="http://schemas.microsoft.com/office/drawing/2014/main" id="{49164E13-B174-0F7A-C122-4D7A880CC3CD}"/>
            </a:ext>
          </a:extLst>
        </p:cNvPr>
        <p:cNvGrpSpPr/>
        <p:nvPr/>
      </p:nvGrpSpPr>
      <p:grpSpPr>
        <a:xfrm>
          <a:off x="0" y="0"/>
          <a:ext cx="0" cy="0"/>
          <a:chOff x="0" y="0"/>
          <a:chExt cx="0" cy="0"/>
        </a:xfrm>
      </p:grpSpPr>
      <p:sp>
        <p:nvSpPr>
          <p:cNvPr id="1821" name="Google Shape;1821;p10:notes">
            <a:extLst>
              <a:ext uri="{FF2B5EF4-FFF2-40B4-BE49-F238E27FC236}">
                <a16:creationId xmlns:a16="http://schemas.microsoft.com/office/drawing/2014/main" id="{31FD3B17-D078-3A7D-6C3C-BE379D1772A7}"/>
              </a:ext>
            </a:extLst>
          </p:cNvPr>
          <p:cNvSpPr>
            <a:spLocks noGrp="1" noRot="1" noChangeAspect="1"/>
          </p:cNvSpPr>
          <p:nvPr>
            <p:ph type="sldImg" idx="2"/>
          </p:nvPr>
        </p:nvSpPr>
        <p:spPr>
          <a:xfrm>
            <a:off x="68263" y="735013"/>
            <a:ext cx="6519862" cy="36687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2" name="Google Shape;1822;p10:notes">
            <a:extLst>
              <a:ext uri="{FF2B5EF4-FFF2-40B4-BE49-F238E27FC236}">
                <a16:creationId xmlns:a16="http://schemas.microsoft.com/office/drawing/2014/main" id="{7D20E333-01B1-824E-CC5F-11EC91C79191}"/>
              </a:ext>
            </a:extLst>
          </p:cNvPr>
          <p:cNvSpPr txBox="1">
            <a:spLocks noGrp="1"/>
          </p:cNvSpPr>
          <p:nvPr>
            <p:ph type="body" idx="1"/>
          </p:nvPr>
        </p:nvSpPr>
        <p:spPr>
          <a:xfrm>
            <a:off x="665659" y="4649370"/>
            <a:ext cx="5325273" cy="4404665"/>
          </a:xfrm>
          <a:prstGeom prst="rect">
            <a:avLst/>
          </a:prstGeom>
          <a:noFill/>
          <a:ln>
            <a:noFill/>
          </a:ln>
        </p:spPr>
        <p:txBody>
          <a:bodyPr spcFirstLastPara="1" wrap="square" lIns="89770" tIns="89770" rIns="89770" bIns="89770" anchor="t" anchorCtr="0">
            <a:noAutofit/>
          </a:bodyPr>
          <a:lstStyle/>
          <a:p>
            <a:pPr>
              <a:buSzPts val="1100"/>
            </a:pPr>
            <a:endParaRPr/>
          </a:p>
        </p:txBody>
      </p:sp>
    </p:spTree>
    <p:extLst>
      <p:ext uri="{BB962C8B-B14F-4D97-AF65-F5344CB8AC3E}">
        <p14:creationId xmlns:p14="http://schemas.microsoft.com/office/powerpoint/2010/main" val="288275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3C938-5FFD-406A-9125-17D9FF6E3640}" type="slidenum">
              <a:rPr lang="zh-CN" altLang="en-US" smtClean="0"/>
              <a:t>9</a:t>
            </a:fld>
            <a:endParaRPr lang="zh-CN" altLang="en-US"/>
          </a:p>
        </p:txBody>
      </p:sp>
    </p:spTree>
    <p:extLst>
      <p:ext uri="{BB962C8B-B14F-4D97-AF65-F5344CB8AC3E}">
        <p14:creationId xmlns:p14="http://schemas.microsoft.com/office/powerpoint/2010/main" val="363506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10:notes"/>
          <p:cNvSpPr>
            <a:spLocks noGrp="1" noRot="1" noChangeAspect="1"/>
          </p:cNvSpPr>
          <p:nvPr>
            <p:ph type="sldImg" idx="2"/>
          </p:nvPr>
        </p:nvSpPr>
        <p:spPr>
          <a:xfrm>
            <a:off x="68263" y="735013"/>
            <a:ext cx="6519862" cy="36687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2" name="Google Shape;1822;p10:notes"/>
          <p:cNvSpPr txBox="1">
            <a:spLocks noGrp="1"/>
          </p:cNvSpPr>
          <p:nvPr>
            <p:ph type="body" idx="1"/>
          </p:nvPr>
        </p:nvSpPr>
        <p:spPr>
          <a:xfrm>
            <a:off x="665659" y="4649370"/>
            <a:ext cx="5325273" cy="4404665"/>
          </a:xfrm>
          <a:prstGeom prst="rect">
            <a:avLst/>
          </a:prstGeom>
          <a:noFill/>
          <a:ln>
            <a:noFill/>
          </a:ln>
        </p:spPr>
        <p:txBody>
          <a:bodyPr spcFirstLastPara="1" wrap="square" lIns="89770" tIns="89770" rIns="89770" bIns="89770" anchor="t" anchorCtr="0">
            <a:noAutofit/>
          </a:bodyPr>
          <a:lstStyle/>
          <a:p>
            <a:pPr>
              <a:buSzPts val="1100"/>
            </a:pPr>
            <a:endParaRPr/>
          </a:p>
        </p:txBody>
      </p:sp>
    </p:spTree>
    <p:extLst>
      <p:ext uri="{BB962C8B-B14F-4D97-AF65-F5344CB8AC3E}">
        <p14:creationId xmlns:p14="http://schemas.microsoft.com/office/powerpoint/2010/main" val="128354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Deeplab</a:t>
            </a:r>
            <a:r>
              <a:rPr lang="zh-CN" altLang="en-US" dirty="0"/>
              <a:t>语义分割</a:t>
            </a:r>
          </a:p>
        </p:txBody>
      </p:sp>
      <p:sp>
        <p:nvSpPr>
          <p:cNvPr id="4" name="灯片编号占位符 3"/>
          <p:cNvSpPr>
            <a:spLocks noGrp="1"/>
          </p:cNvSpPr>
          <p:nvPr>
            <p:ph type="sldNum" sz="quarter" idx="10"/>
          </p:nvPr>
        </p:nvSpPr>
        <p:spPr/>
        <p:txBody>
          <a:bodyPr/>
          <a:lstStyle/>
          <a:p>
            <a:fld id="{A263C938-5FFD-406A-9125-17D9FF6E3640}" type="slidenum">
              <a:rPr lang="zh-CN" altLang="en-US" smtClean="0"/>
              <a:t>14</a:t>
            </a:fld>
            <a:endParaRPr lang="zh-CN" altLang="en-US"/>
          </a:p>
        </p:txBody>
      </p:sp>
    </p:spTree>
    <p:extLst>
      <p:ext uri="{BB962C8B-B14F-4D97-AF65-F5344CB8AC3E}">
        <p14:creationId xmlns:p14="http://schemas.microsoft.com/office/powerpoint/2010/main" val="597101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指标汇总 计算 横截面 四个一组</a:t>
            </a:r>
          </a:p>
        </p:txBody>
      </p:sp>
      <p:sp>
        <p:nvSpPr>
          <p:cNvPr id="4" name="灯片编号占位符 3"/>
          <p:cNvSpPr>
            <a:spLocks noGrp="1"/>
          </p:cNvSpPr>
          <p:nvPr>
            <p:ph type="sldNum" sz="quarter" idx="10"/>
          </p:nvPr>
        </p:nvSpPr>
        <p:spPr/>
        <p:txBody>
          <a:bodyPr/>
          <a:lstStyle/>
          <a:p>
            <a:fld id="{A263C938-5FFD-406A-9125-17D9FF6E3640}" type="slidenum">
              <a:rPr lang="zh-CN" altLang="en-US" smtClean="0"/>
              <a:t>17</a:t>
            </a:fld>
            <a:endParaRPr lang="zh-CN" altLang="en-US"/>
          </a:p>
        </p:txBody>
      </p:sp>
    </p:spTree>
    <p:extLst>
      <p:ext uri="{BB962C8B-B14F-4D97-AF65-F5344CB8AC3E}">
        <p14:creationId xmlns:p14="http://schemas.microsoft.com/office/powerpoint/2010/main" val="97612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a:extLst>
            <a:ext uri="{FF2B5EF4-FFF2-40B4-BE49-F238E27FC236}">
              <a16:creationId xmlns:a16="http://schemas.microsoft.com/office/drawing/2014/main" id="{FA2FE597-2137-F0FC-0958-56D1AD09FDAF}"/>
            </a:ext>
          </a:extLst>
        </p:cNvPr>
        <p:cNvGrpSpPr/>
        <p:nvPr/>
      </p:nvGrpSpPr>
      <p:grpSpPr>
        <a:xfrm>
          <a:off x="0" y="0"/>
          <a:ext cx="0" cy="0"/>
          <a:chOff x="0" y="0"/>
          <a:chExt cx="0" cy="0"/>
        </a:xfrm>
      </p:grpSpPr>
      <p:sp>
        <p:nvSpPr>
          <p:cNvPr id="1821" name="Google Shape;1821;p10:notes">
            <a:extLst>
              <a:ext uri="{FF2B5EF4-FFF2-40B4-BE49-F238E27FC236}">
                <a16:creationId xmlns:a16="http://schemas.microsoft.com/office/drawing/2014/main" id="{86FA4ABD-FAFD-EF6E-9A49-F71717C3EC6C}"/>
              </a:ext>
            </a:extLst>
          </p:cNvPr>
          <p:cNvSpPr>
            <a:spLocks noGrp="1" noRot="1" noChangeAspect="1"/>
          </p:cNvSpPr>
          <p:nvPr>
            <p:ph type="sldImg" idx="2"/>
          </p:nvPr>
        </p:nvSpPr>
        <p:spPr>
          <a:xfrm>
            <a:off x="68263" y="735013"/>
            <a:ext cx="6519862" cy="36687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2" name="Google Shape;1822;p10:notes">
            <a:extLst>
              <a:ext uri="{FF2B5EF4-FFF2-40B4-BE49-F238E27FC236}">
                <a16:creationId xmlns:a16="http://schemas.microsoft.com/office/drawing/2014/main" id="{21007D47-ADEF-6108-D55B-EAFD8C5725E7}"/>
              </a:ext>
            </a:extLst>
          </p:cNvPr>
          <p:cNvSpPr txBox="1">
            <a:spLocks noGrp="1"/>
          </p:cNvSpPr>
          <p:nvPr>
            <p:ph type="body" idx="1"/>
          </p:nvPr>
        </p:nvSpPr>
        <p:spPr>
          <a:xfrm>
            <a:off x="665659" y="4649370"/>
            <a:ext cx="5325273" cy="4404665"/>
          </a:xfrm>
          <a:prstGeom prst="rect">
            <a:avLst/>
          </a:prstGeom>
          <a:noFill/>
          <a:ln>
            <a:noFill/>
          </a:ln>
        </p:spPr>
        <p:txBody>
          <a:bodyPr spcFirstLastPara="1" wrap="square" lIns="89770" tIns="89770" rIns="89770" bIns="89770" anchor="t" anchorCtr="0">
            <a:noAutofit/>
          </a:bodyPr>
          <a:lstStyle/>
          <a:p>
            <a:pPr>
              <a:buSzPts val="1100"/>
            </a:pPr>
            <a:endParaRPr/>
          </a:p>
        </p:txBody>
      </p:sp>
    </p:spTree>
    <p:extLst>
      <p:ext uri="{BB962C8B-B14F-4D97-AF65-F5344CB8AC3E}">
        <p14:creationId xmlns:p14="http://schemas.microsoft.com/office/powerpoint/2010/main" val="188817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460316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133561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316229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3966353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5" name="Rectangle 14"/>
          <p:cNvSpPr/>
          <p:nvPr userDrawn="1"/>
        </p:nvSpPr>
        <p:spPr>
          <a:xfrm>
            <a:off x="0" y="591153"/>
            <a:ext cx="12192000" cy="85725"/>
          </a:xfrm>
          <a:prstGeom prst="rect">
            <a:avLst/>
          </a:prstGeom>
          <a:solidFill>
            <a:srgbClr val="55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8" name="Text Placeholder 11"/>
          <p:cNvSpPr>
            <a:spLocks noGrp="1"/>
          </p:cNvSpPr>
          <p:nvPr>
            <p:ph type="body" sz="quarter" idx="13" hasCustomPrompt="1"/>
          </p:nvPr>
        </p:nvSpPr>
        <p:spPr>
          <a:xfrm>
            <a:off x="625151" y="89385"/>
            <a:ext cx="11136573" cy="587493"/>
          </a:xfrm>
          <a:prstGeom prst="rect">
            <a:avLst/>
          </a:prstGeom>
        </p:spPr>
        <p:txBody>
          <a:bodyPr>
            <a:normAutofit/>
          </a:bodyPr>
          <a:lstStyle>
            <a:lvl1pPr marL="0" indent="0">
              <a:buNone/>
              <a:defRPr sz="2800" baseline="0">
                <a:solidFill>
                  <a:srgbClr val="595959"/>
                </a:solidFill>
                <a:latin typeface="Calibri" panose="020F0502020204030204" pitchFamily="34" charset="0"/>
              </a:defRPr>
            </a:lvl1pPr>
          </a:lstStyle>
          <a:p>
            <a:pPr lvl="0"/>
            <a:r>
              <a:rPr lang="en-US" altLang="ko-KR" dirty="0"/>
              <a:t>Slide main title</a:t>
            </a:r>
            <a:endParaRPr lang="ko-KR" altLang="en-US" dirty="0"/>
          </a:p>
        </p:txBody>
      </p:sp>
      <p:cxnSp>
        <p:nvCxnSpPr>
          <p:cNvPr id="6" name="Straight Connector 5"/>
          <p:cNvCxnSpPr/>
          <p:nvPr userDrawn="1"/>
        </p:nvCxnSpPr>
        <p:spPr>
          <a:xfrm>
            <a:off x="550863" y="6407464"/>
            <a:ext cx="1108920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10700385" y="6504441"/>
            <a:ext cx="960035" cy="178299"/>
            <a:chOff x="392324" y="1465385"/>
            <a:chExt cx="1388851" cy="567843"/>
          </a:xfrm>
        </p:grpSpPr>
        <p:sp>
          <p:nvSpPr>
            <p:cNvPr id="11" name="Rectangle 10"/>
            <p:cNvSpPr/>
            <p:nvPr/>
          </p:nvSpPr>
          <p:spPr>
            <a:xfrm>
              <a:off x="392324" y="1465385"/>
              <a:ext cx="979277" cy="567843"/>
            </a:xfrm>
            <a:prstGeom prst="rect">
              <a:avLst/>
            </a:prstGeom>
            <a:solidFill>
              <a:srgbClr val="55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12" name="Rectangle 11"/>
            <p:cNvSpPr/>
            <p:nvPr/>
          </p:nvSpPr>
          <p:spPr>
            <a:xfrm>
              <a:off x="1473444" y="1465385"/>
              <a:ext cx="117231" cy="567843"/>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13" name="Rectangle 12"/>
            <p:cNvSpPr/>
            <p:nvPr/>
          </p:nvSpPr>
          <p:spPr>
            <a:xfrm>
              <a:off x="1663944" y="1465385"/>
              <a:ext cx="117231" cy="567843"/>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grpSp>
      <p:sp>
        <p:nvSpPr>
          <p:cNvPr id="7" name="Slide Number Placeholder 6"/>
          <p:cNvSpPr>
            <a:spLocks noGrp="1"/>
          </p:cNvSpPr>
          <p:nvPr>
            <p:ph type="sldNum" sz="quarter" idx="12"/>
          </p:nvPr>
        </p:nvSpPr>
        <p:spPr>
          <a:xfrm>
            <a:off x="10737771" y="6518015"/>
            <a:ext cx="602148" cy="151152"/>
          </a:xfrm>
        </p:spPr>
        <p:txBody>
          <a:bodyPr/>
          <a:lstStyle>
            <a:lvl1pPr>
              <a:defRPr sz="1000">
                <a:solidFill>
                  <a:schemeClr val="bg1"/>
                </a:solidFill>
              </a:defRPr>
            </a:lvl1pPr>
          </a:lstStyle>
          <a:p>
            <a:fld id="{C33509E8-EDB3-4BFB-9C63-B01D176D4351}" type="slidenum">
              <a:rPr lang="ko-KR" altLang="en-US" smtClean="0"/>
              <a:pPr/>
              <a:t>‹#›</a:t>
            </a:fld>
            <a:endParaRPr lang="ko-KR" altLang="en-US" dirty="0"/>
          </a:p>
        </p:txBody>
      </p:sp>
      <p:sp>
        <p:nvSpPr>
          <p:cNvPr id="2" name="矩形 1"/>
          <p:cNvSpPr/>
          <p:nvPr userDrawn="1"/>
        </p:nvSpPr>
        <p:spPr>
          <a:xfrm>
            <a:off x="0" y="0"/>
            <a:ext cx="625151" cy="625151"/>
          </a:xfrm>
          <a:prstGeom prst="rect">
            <a:avLst/>
          </a:prstGeom>
          <a:solidFill>
            <a:srgbClr val="554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6949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页1">
    <p:bg>
      <p:bgPr>
        <a:gradFill>
          <a:gsLst>
            <a:gs pos="0">
              <a:schemeClr val="accent1">
                <a:lumMod val="5000"/>
                <a:lumOff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矩形 7"/>
          <p:cNvSpPr/>
          <p:nvPr userDrawn="1"/>
        </p:nvSpPr>
        <p:spPr>
          <a:xfrm>
            <a:off x="-150495" y="-217170"/>
            <a:ext cx="12492990" cy="707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615315" y="-686338"/>
            <a:ext cx="1523430" cy="1523430"/>
          </a:xfrm>
          <a:prstGeom prst="ellipse">
            <a:avLst/>
          </a:prstGeom>
          <a:solidFill>
            <a:srgbClr val="CB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0" name="椭圆 9"/>
          <p:cNvSpPr/>
          <p:nvPr userDrawn="1"/>
        </p:nvSpPr>
        <p:spPr>
          <a:xfrm>
            <a:off x="365760" y="237587"/>
            <a:ext cx="599505" cy="599505"/>
          </a:xfrm>
          <a:prstGeom prst="ellipse">
            <a:avLst/>
          </a:prstGeom>
          <a:solidFill>
            <a:srgbClr val="8BA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4" name="直接连接符 48"/>
          <p:cNvSpPr>
            <a:spLocks noChangeShapeType="1"/>
          </p:cNvSpPr>
          <p:nvPr userDrawn="1"/>
        </p:nvSpPr>
        <p:spPr bwMode="auto">
          <a:xfrm>
            <a:off x="965265" y="693738"/>
            <a:ext cx="8612368" cy="0"/>
          </a:xfrm>
          <a:prstGeom prst="line">
            <a:avLst/>
          </a:prstGeom>
          <a:noFill/>
          <a:ln w="25400">
            <a:solidFill>
              <a:srgbClr val="F8B0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文本框 26"/>
          <p:cNvSpPr txBox="1"/>
          <p:nvPr userDrawn="1"/>
        </p:nvSpPr>
        <p:spPr>
          <a:xfrm>
            <a:off x="1160463" y="260119"/>
            <a:ext cx="19484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54D53"/>
                </a:solidFill>
                <a:latin typeface="微软雅黑" panose="020B0503020204020204" pitchFamily="34" charset="-122"/>
                <a:ea typeface="微软雅黑" panose="020B0503020204020204" pitchFamily="34" charset="-122"/>
              </a:rPr>
              <a:t>汇报框架</a:t>
            </a:r>
          </a:p>
        </p:txBody>
      </p:sp>
      <p:sp>
        <p:nvSpPr>
          <p:cNvPr id="4" name="矩形 3"/>
          <p:cNvSpPr/>
          <p:nvPr userDrawn="1"/>
        </p:nvSpPr>
        <p:spPr>
          <a:xfrm>
            <a:off x="9186798" y="447516"/>
            <a:ext cx="3529964" cy="492443"/>
          </a:xfrm>
          <a:prstGeom prst="rect">
            <a:avLst/>
          </a:prstGeom>
        </p:spPr>
        <p:txBody>
          <a:bodyPr wrap="square">
            <a:spAutoFit/>
          </a:bodyPr>
          <a:lstStyle/>
          <a:p>
            <a:pPr marL="0" indent="0" algn="ctr">
              <a:buNone/>
            </a:pPr>
            <a:r>
              <a:rPr lang="en-US"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rPr>
              <a:t>《</a:t>
            </a:r>
            <a:r>
              <a:rPr lang="zh-CN" altLang="en-US"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rPr>
              <a:t>厦门市实施城市更新工作指导意见</a:t>
            </a:r>
            <a:r>
              <a:rPr lang="en-US"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rPr>
              <a:t>》</a:t>
            </a:r>
          </a:p>
          <a:p>
            <a:pPr marL="0" indent="0" algn="ctr">
              <a:buNone/>
            </a:pPr>
            <a:r>
              <a:rPr lang="zh-CN" altLang="en-US"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rPr>
              <a:t>政策解读与近期工作介绍</a:t>
            </a:r>
            <a:endParaRPr lang="ko-KR" altLang="en-US"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endParaRPr>
          </a:p>
        </p:txBody>
      </p:sp>
    </p:spTree>
    <p:extLst>
      <p:ext uri="{BB962C8B-B14F-4D97-AF65-F5344CB8AC3E}">
        <p14:creationId xmlns:p14="http://schemas.microsoft.com/office/powerpoint/2010/main" val="28933214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65">
          <p15:clr>
            <a:srgbClr val="FBAE40"/>
          </p15:clr>
        </p15:guide>
        <p15:guide id="3" pos="7242">
          <p15:clr>
            <a:srgbClr val="FBAE40"/>
          </p15:clr>
        </p15:guide>
        <p15:guide id="4"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内页1">
    <p:bg>
      <p:bgPr>
        <a:gradFill>
          <a:gsLst>
            <a:gs pos="0">
              <a:schemeClr val="accent1">
                <a:lumMod val="5000"/>
                <a:lumOff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矩形 6"/>
          <p:cNvSpPr/>
          <p:nvPr userDrawn="1"/>
        </p:nvSpPr>
        <p:spPr>
          <a:xfrm>
            <a:off x="-114300" y="-80010"/>
            <a:ext cx="12492990" cy="707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userDrawn="1"/>
        </p:nvSpPr>
        <p:spPr>
          <a:xfrm>
            <a:off x="1160463" y="260119"/>
            <a:ext cx="5307980" cy="461665"/>
          </a:xfrm>
          <a:prstGeom prst="rect">
            <a:avLst/>
          </a:prstGeom>
          <a:noFill/>
        </p:spPr>
        <p:txBody>
          <a:bodyPr wrap="square" rtlCol="0">
            <a:spAutoFit/>
          </a:bodyPr>
          <a:lstStyle/>
          <a:p>
            <a:r>
              <a:rPr lang="zh-CN" altLang="en-US" sz="2400" b="1" kern="1200" dirty="0">
                <a:solidFill>
                  <a:srgbClr val="554D53"/>
                </a:solidFill>
                <a:latin typeface="微软雅黑" panose="020B0503020204020204" pitchFamily="34" charset="-122"/>
                <a:ea typeface="微软雅黑" panose="020B0503020204020204" pitchFamily="34" charset="-122"/>
                <a:cs typeface="+mn-cs"/>
              </a:rPr>
              <a:t>主要内容</a:t>
            </a:r>
          </a:p>
        </p:txBody>
      </p:sp>
      <p:sp>
        <p:nvSpPr>
          <p:cNvPr id="8" name="椭圆 7"/>
          <p:cNvSpPr/>
          <p:nvPr userDrawn="1"/>
        </p:nvSpPr>
        <p:spPr>
          <a:xfrm>
            <a:off x="-615315" y="-686338"/>
            <a:ext cx="1523430" cy="1523430"/>
          </a:xfrm>
          <a:prstGeom prst="ellipse">
            <a:avLst/>
          </a:prstGeom>
          <a:solidFill>
            <a:srgbClr val="CB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0" name="椭圆 9"/>
          <p:cNvSpPr/>
          <p:nvPr userDrawn="1"/>
        </p:nvSpPr>
        <p:spPr>
          <a:xfrm>
            <a:off x="365760" y="237587"/>
            <a:ext cx="599505" cy="599505"/>
          </a:xfrm>
          <a:prstGeom prst="ellipse">
            <a:avLst/>
          </a:prstGeom>
          <a:solidFill>
            <a:srgbClr val="8BA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1" name="文本框 10"/>
          <p:cNvSpPr txBox="1"/>
          <p:nvPr userDrawn="1"/>
        </p:nvSpPr>
        <p:spPr>
          <a:xfrm>
            <a:off x="388518" y="325302"/>
            <a:ext cx="880212"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直接连接符 48"/>
          <p:cNvSpPr>
            <a:spLocks noChangeShapeType="1"/>
          </p:cNvSpPr>
          <p:nvPr userDrawn="1"/>
        </p:nvSpPr>
        <p:spPr bwMode="auto">
          <a:xfrm>
            <a:off x="965265" y="693738"/>
            <a:ext cx="8612368" cy="0"/>
          </a:xfrm>
          <a:prstGeom prst="line">
            <a:avLst/>
          </a:prstGeom>
          <a:noFill/>
          <a:ln w="25400">
            <a:solidFill>
              <a:srgbClr val="F8B0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矩形 8"/>
          <p:cNvSpPr/>
          <p:nvPr userDrawn="1"/>
        </p:nvSpPr>
        <p:spPr>
          <a:xfrm>
            <a:off x="9195082" y="537339"/>
            <a:ext cx="3529964" cy="292388"/>
          </a:xfrm>
          <a:prstGeom prst="rect">
            <a:avLst/>
          </a:prstGeom>
        </p:spPr>
        <p:txBody>
          <a:bodyPr wrap="square">
            <a:spAutoFit/>
          </a:bodyPr>
          <a:lstStyle/>
          <a:p>
            <a:pPr marL="0" indent="0" algn="ctr">
              <a:buNone/>
            </a:pPr>
            <a:r>
              <a:rPr lang="zh-CN"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rPr>
              <a:t>厦门市实施城市更新行动的指导意见</a:t>
            </a:r>
            <a:endParaRPr lang="en-US"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endParaRPr>
          </a:p>
        </p:txBody>
      </p:sp>
    </p:spTree>
    <p:extLst>
      <p:ext uri="{BB962C8B-B14F-4D97-AF65-F5344CB8AC3E}">
        <p14:creationId xmlns:p14="http://schemas.microsoft.com/office/powerpoint/2010/main" val="1088086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65">
          <p15:clr>
            <a:srgbClr val="FBAE40"/>
          </p15:clr>
        </p15:guide>
        <p15:guide id="3" pos="7242">
          <p15:clr>
            <a:srgbClr val="FBAE40"/>
          </p15:clr>
        </p15:guide>
        <p15:guide id="4"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内页1">
    <p:bg>
      <p:bgPr>
        <a:gradFill>
          <a:gsLst>
            <a:gs pos="0">
              <a:schemeClr val="accent1">
                <a:lumMod val="5000"/>
                <a:lumOff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矩形 6"/>
          <p:cNvSpPr/>
          <p:nvPr userDrawn="1"/>
        </p:nvSpPr>
        <p:spPr>
          <a:xfrm>
            <a:off x="-114300" y="-80010"/>
            <a:ext cx="12492990" cy="707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userDrawn="1"/>
        </p:nvSpPr>
        <p:spPr>
          <a:xfrm>
            <a:off x="1160463" y="260119"/>
            <a:ext cx="5307980" cy="461665"/>
          </a:xfrm>
          <a:prstGeom prst="rect">
            <a:avLst/>
          </a:prstGeom>
          <a:noFill/>
        </p:spPr>
        <p:txBody>
          <a:bodyPr wrap="square" rtlCol="0">
            <a:spAutoFit/>
          </a:bodyPr>
          <a:lstStyle/>
          <a:p>
            <a:r>
              <a:rPr lang="zh-CN" altLang="en-US" sz="2400" b="1" kern="1200" dirty="0">
                <a:solidFill>
                  <a:srgbClr val="554D53"/>
                </a:solidFill>
                <a:latin typeface="微软雅黑" panose="020B0503020204020204" pitchFamily="34" charset="-122"/>
                <a:ea typeface="微软雅黑" panose="020B0503020204020204" pitchFamily="34" charset="-122"/>
                <a:cs typeface="+mn-cs"/>
              </a:rPr>
              <a:t>成果应用</a:t>
            </a:r>
          </a:p>
        </p:txBody>
      </p:sp>
      <p:sp>
        <p:nvSpPr>
          <p:cNvPr id="8" name="椭圆 7"/>
          <p:cNvSpPr/>
          <p:nvPr userDrawn="1"/>
        </p:nvSpPr>
        <p:spPr>
          <a:xfrm>
            <a:off x="-615315" y="-686338"/>
            <a:ext cx="1523430" cy="1523430"/>
          </a:xfrm>
          <a:prstGeom prst="ellipse">
            <a:avLst/>
          </a:prstGeom>
          <a:solidFill>
            <a:srgbClr val="CB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0" name="椭圆 9"/>
          <p:cNvSpPr/>
          <p:nvPr userDrawn="1"/>
        </p:nvSpPr>
        <p:spPr>
          <a:xfrm>
            <a:off x="365760" y="237587"/>
            <a:ext cx="599505" cy="599505"/>
          </a:xfrm>
          <a:prstGeom prst="ellipse">
            <a:avLst/>
          </a:prstGeom>
          <a:solidFill>
            <a:srgbClr val="8BA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88"/>
          </a:p>
        </p:txBody>
      </p:sp>
      <p:sp>
        <p:nvSpPr>
          <p:cNvPr id="11" name="文本框 10"/>
          <p:cNvSpPr txBox="1"/>
          <p:nvPr userDrawn="1"/>
        </p:nvSpPr>
        <p:spPr>
          <a:xfrm>
            <a:off x="388518" y="325302"/>
            <a:ext cx="880212"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直接连接符 48"/>
          <p:cNvSpPr>
            <a:spLocks noChangeShapeType="1"/>
          </p:cNvSpPr>
          <p:nvPr userDrawn="1"/>
        </p:nvSpPr>
        <p:spPr bwMode="auto">
          <a:xfrm>
            <a:off x="965265" y="693738"/>
            <a:ext cx="8612368" cy="0"/>
          </a:xfrm>
          <a:prstGeom prst="line">
            <a:avLst/>
          </a:prstGeom>
          <a:noFill/>
          <a:ln w="25400">
            <a:solidFill>
              <a:srgbClr val="F8B0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矩形 8"/>
          <p:cNvSpPr/>
          <p:nvPr userDrawn="1"/>
        </p:nvSpPr>
        <p:spPr>
          <a:xfrm>
            <a:off x="9195082" y="537339"/>
            <a:ext cx="3529964" cy="292388"/>
          </a:xfrm>
          <a:prstGeom prst="rect">
            <a:avLst/>
          </a:prstGeom>
        </p:spPr>
        <p:txBody>
          <a:bodyPr wrap="square">
            <a:spAutoFit/>
          </a:bodyPr>
          <a:lstStyle/>
          <a:p>
            <a:pPr marL="0" indent="0" algn="ctr">
              <a:buNone/>
            </a:pPr>
            <a:r>
              <a:rPr lang="zh-CN"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rPr>
              <a:t>厦门市实施城市更新行动的指导意见</a:t>
            </a:r>
            <a:endParaRPr lang="en-US" altLang="zh-CN" sz="1300" b="1" kern="100" dirty="0">
              <a:solidFill>
                <a:srgbClr val="554D53"/>
              </a:solidFill>
              <a:latin typeface="微软雅黑" panose="020B0503020204020204" pitchFamily="34" charset="-122"/>
              <a:ea typeface="微软雅黑" panose="020B0503020204020204" pitchFamily="34" charset="-122"/>
              <a:cs typeface="Times New Roman" panose="02020603050405020304" pitchFamily="18" charset="0"/>
              <a:sym typeface=""/>
            </a:endParaRPr>
          </a:p>
        </p:txBody>
      </p:sp>
    </p:spTree>
    <p:extLst>
      <p:ext uri="{BB962C8B-B14F-4D97-AF65-F5344CB8AC3E}">
        <p14:creationId xmlns:p14="http://schemas.microsoft.com/office/powerpoint/2010/main" val="17928047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65">
          <p15:clr>
            <a:srgbClr val="FBAE40"/>
          </p15:clr>
        </p15:guide>
        <p15:guide id="3" pos="7242">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814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91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
        <p:cNvGrpSpPr/>
        <p:nvPr/>
      </p:nvGrpSpPr>
      <p:grpSpPr>
        <a:xfrm>
          <a:off x="0" y="0"/>
          <a:ext cx="0" cy="0"/>
          <a:chOff x="0" y="0"/>
          <a:chExt cx="0" cy="0"/>
        </a:xfrm>
      </p:grpSpPr>
      <p:sp>
        <p:nvSpPr>
          <p:cNvPr id="26" name="Google Shape;26;p23"/>
          <p:cNvSpPr txBox="1">
            <a:spLocks noGrp="1"/>
          </p:cNvSpPr>
          <p:nvPr>
            <p:ph type="ctrTitle"/>
          </p:nvPr>
        </p:nvSpPr>
        <p:spPr>
          <a:xfrm>
            <a:off x="1316833" y="3562109"/>
            <a:ext cx="5268800" cy="77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
              <a:buNone/>
              <a:defRPr sz="8000"/>
            </a:lvl1pPr>
            <a:lvl2pPr lvl="1" algn="l">
              <a:lnSpc>
                <a:spcPct val="100000"/>
              </a:lnSpc>
              <a:spcBef>
                <a:spcPts val="0"/>
              </a:spcBef>
              <a:spcAft>
                <a:spcPts val="0"/>
              </a:spcAft>
              <a:buSzPts val="1200"/>
              <a:buNone/>
              <a:defRPr sz="1600"/>
            </a:lvl2pPr>
            <a:lvl3pPr lvl="2" algn="l">
              <a:lnSpc>
                <a:spcPct val="100000"/>
              </a:lnSpc>
              <a:spcBef>
                <a:spcPts val="0"/>
              </a:spcBef>
              <a:spcAft>
                <a:spcPts val="0"/>
              </a:spcAft>
              <a:buSzPts val="1200"/>
              <a:buNone/>
              <a:defRPr sz="1600"/>
            </a:lvl3pPr>
            <a:lvl4pPr lvl="3" algn="l">
              <a:lnSpc>
                <a:spcPct val="100000"/>
              </a:lnSpc>
              <a:spcBef>
                <a:spcPts val="0"/>
              </a:spcBef>
              <a:spcAft>
                <a:spcPts val="0"/>
              </a:spcAft>
              <a:buSzPts val="1200"/>
              <a:buNone/>
              <a:defRPr sz="1600"/>
            </a:lvl4pPr>
            <a:lvl5pPr lvl="4" algn="l">
              <a:lnSpc>
                <a:spcPct val="100000"/>
              </a:lnSpc>
              <a:spcBef>
                <a:spcPts val="0"/>
              </a:spcBef>
              <a:spcAft>
                <a:spcPts val="0"/>
              </a:spcAft>
              <a:buSzPts val="1200"/>
              <a:buNone/>
              <a:defRPr sz="1600"/>
            </a:lvl5pPr>
            <a:lvl6pPr lvl="5" algn="l">
              <a:lnSpc>
                <a:spcPct val="100000"/>
              </a:lnSpc>
              <a:spcBef>
                <a:spcPts val="0"/>
              </a:spcBef>
              <a:spcAft>
                <a:spcPts val="0"/>
              </a:spcAft>
              <a:buSzPts val="1200"/>
              <a:buNone/>
              <a:defRPr sz="1600"/>
            </a:lvl6pPr>
            <a:lvl7pPr lvl="6" algn="l">
              <a:lnSpc>
                <a:spcPct val="100000"/>
              </a:lnSpc>
              <a:spcBef>
                <a:spcPts val="0"/>
              </a:spcBef>
              <a:spcAft>
                <a:spcPts val="0"/>
              </a:spcAft>
              <a:buSzPts val="1200"/>
              <a:buNone/>
              <a:defRPr sz="1600"/>
            </a:lvl7pPr>
            <a:lvl8pPr lvl="7" algn="l">
              <a:lnSpc>
                <a:spcPct val="100000"/>
              </a:lnSpc>
              <a:spcBef>
                <a:spcPts val="0"/>
              </a:spcBef>
              <a:spcAft>
                <a:spcPts val="0"/>
              </a:spcAft>
              <a:buSzPts val="1200"/>
              <a:buNone/>
              <a:defRPr sz="1600"/>
            </a:lvl8pPr>
            <a:lvl9pPr lvl="8" algn="l">
              <a:lnSpc>
                <a:spcPct val="100000"/>
              </a:lnSpc>
              <a:spcBef>
                <a:spcPts val="0"/>
              </a:spcBef>
              <a:spcAft>
                <a:spcPts val="0"/>
              </a:spcAft>
              <a:buSzPts val="1200"/>
              <a:buNone/>
              <a:defRPr sz="1600"/>
            </a:lvl9pPr>
          </a:lstStyle>
          <a:p>
            <a:endParaRPr/>
          </a:p>
        </p:txBody>
      </p:sp>
      <p:sp>
        <p:nvSpPr>
          <p:cNvPr id="27" name="Google Shape;27;p23"/>
          <p:cNvSpPr txBox="1">
            <a:spLocks noGrp="1"/>
          </p:cNvSpPr>
          <p:nvPr>
            <p:ph type="subTitle" idx="1"/>
          </p:nvPr>
        </p:nvSpPr>
        <p:spPr>
          <a:xfrm>
            <a:off x="3144000" y="4318240"/>
            <a:ext cx="3441600" cy="1126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000"/>
              <a:buNone/>
              <a:defRPr sz="2133"/>
            </a:lvl1pPr>
            <a:lvl2pPr lvl="1" algn="l">
              <a:lnSpc>
                <a:spcPct val="100000"/>
              </a:lnSpc>
              <a:spcBef>
                <a:spcPts val="0"/>
              </a:spcBef>
              <a:spcAft>
                <a:spcPts val="0"/>
              </a:spcAft>
              <a:buSzPts val="1000"/>
              <a:buNone/>
              <a:defRPr sz="1333"/>
            </a:lvl2pPr>
            <a:lvl3pPr lvl="2" algn="l">
              <a:lnSpc>
                <a:spcPct val="100000"/>
              </a:lnSpc>
              <a:spcBef>
                <a:spcPts val="0"/>
              </a:spcBef>
              <a:spcAft>
                <a:spcPts val="0"/>
              </a:spcAft>
              <a:buSzPts val="1000"/>
              <a:buNone/>
              <a:defRPr sz="1333"/>
            </a:lvl3pPr>
            <a:lvl4pPr lvl="3" algn="l">
              <a:lnSpc>
                <a:spcPct val="100000"/>
              </a:lnSpc>
              <a:spcBef>
                <a:spcPts val="0"/>
              </a:spcBef>
              <a:spcAft>
                <a:spcPts val="0"/>
              </a:spcAft>
              <a:buSzPts val="1000"/>
              <a:buNone/>
              <a:defRPr sz="1333"/>
            </a:lvl4pPr>
            <a:lvl5pPr lvl="4" algn="l">
              <a:lnSpc>
                <a:spcPct val="100000"/>
              </a:lnSpc>
              <a:spcBef>
                <a:spcPts val="0"/>
              </a:spcBef>
              <a:spcAft>
                <a:spcPts val="0"/>
              </a:spcAft>
              <a:buSzPts val="1000"/>
              <a:buNone/>
              <a:defRPr sz="1333"/>
            </a:lvl5pPr>
            <a:lvl6pPr lvl="5" algn="l">
              <a:lnSpc>
                <a:spcPct val="100000"/>
              </a:lnSpc>
              <a:spcBef>
                <a:spcPts val="0"/>
              </a:spcBef>
              <a:spcAft>
                <a:spcPts val="0"/>
              </a:spcAft>
              <a:buSzPts val="1000"/>
              <a:buNone/>
              <a:defRPr sz="1333"/>
            </a:lvl6pPr>
            <a:lvl7pPr lvl="6" algn="l">
              <a:lnSpc>
                <a:spcPct val="100000"/>
              </a:lnSpc>
              <a:spcBef>
                <a:spcPts val="0"/>
              </a:spcBef>
              <a:spcAft>
                <a:spcPts val="0"/>
              </a:spcAft>
              <a:buSzPts val="1000"/>
              <a:buNone/>
              <a:defRPr sz="1333"/>
            </a:lvl7pPr>
            <a:lvl8pPr lvl="7" algn="l">
              <a:lnSpc>
                <a:spcPct val="100000"/>
              </a:lnSpc>
              <a:spcBef>
                <a:spcPts val="0"/>
              </a:spcBef>
              <a:spcAft>
                <a:spcPts val="0"/>
              </a:spcAft>
              <a:buSzPts val="1000"/>
              <a:buNone/>
              <a:defRPr sz="1333"/>
            </a:lvl8pPr>
            <a:lvl9pPr lvl="8" algn="l">
              <a:lnSpc>
                <a:spcPct val="100000"/>
              </a:lnSpc>
              <a:spcBef>
                <a:spcPts val="0"/>
              </a:spcBef>
              <a:spcAft>
                <a:spcPts val="0"/>
              </a:spcAft>
              <a:buSzPts val="1000"/>
              <a:buNone/>
              <a:defRPr sz="1333"/>
            </a:lvl9pPr>
          </a:lstStyle>
          <a:p>
            <a:endParaRPr/>
          </a:p>
        </p:txBody>
      </p:sp>
      <p:sp>
        <p:nvSpPr>
          <p:cNvPr id="28" name="Google Shape;28;p23"/>
          <p:cNvSpPr txBox="1">
            <a:spLocks noGrp="1"/>
          </p:cNvSpPr>
          <p:nvPr>
            <p:ph type="title" idx="2"/>
          </p:nvPr>
        </p:nvSpPr>
        <p:spPr>
          <a:xfrm>
            <a:off x="7762700" y="2470567"/>
            <a:ext cx="2019600" cy="102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2800">
                <a:solidFill>
                  <a:schemeClr val="accent1"/>
                </a:solidFill>
              </a:defRPr>
            </a:lvl1pPr>
            <a:lvl2pPr lvl="1"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endParaRPr/>
          </a:p>
        </p:txBody>
      </p:sp>
    </p:spTree>
    <p:extLst>
      <p:ext uri="{BB962C8B-B14F-4D97-AF65-F5344CB8AC3E}">
        <p14:creationId xmlns:p14="http://schemas.microsoft.com/office/powerpoint/2010/main" val="145919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1836031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6445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366860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267057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61160" y="365125"/>
            <a:ext cx="8869680" cy="671195"/>
          </a:xfrm>
        </p:spPr>
        <p:txBody>
          <a:bodyPr/>
          <a:lstStyle>
            <a:lvl1pPr algn="ctr">
              <a:defRPr b="1">
                <a:solidFill>
                  <a:srgbClr val="332D2D"/>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170289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17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6858000"/>
          </a:xfrm>
        </p:spPr>
        <p:txBody>
          <a:bodyPr/>
          <a:lstStyle/>
          <a:p>
            <a:endParaRPr lang="zh-CN" altLang="en-US"/>
          </a:p>
        </p:txBody>
      </p:sp>
    </p:spTree>
    <p:extLst>
      <p:ext uri="{BB962C8B-B14F-4D97-AF65-F5344CB8AC3E}">
        <p14:creationId xmlns:p14="http://schemas.microsoft.com/office/powerpoint/2010/main" val="324533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711BBB-1695-42D8-9491-D28DC7CFDEA6}" type="datetimeFigureOut">
              <a:rPr lang="zh-CN" altLang="en-US" smtClean="0"/>
              <a:pPr/>
              <a:t>2025/12/12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3019056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11BBB-1695-42D8-9491-D28DC7CFDEA6}" type="datetimeFigureOut">
              <a:rPr lang="zh-CN" altLang="en-US" smtClean="0"/>
              <a:pPr/>
              <a:t>2025/12/12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6532C-EE3F-40F0-86BE-983BA5E621D0}" type="slidenum">
              <a:rPr lang="zh-CN" altLang="en-US" smtClean="0"/>
              <a:pPr/>
              <a:t>‹#›</a:t>
            </a:fld>
            <a:endParaRPr lang="zh-CN" altLang="en-US"/>
          </a:p>
        </p:txBody>
      </p:sp>
    </p:spTree>
    <p:extLst>
      <p:ext uri="{BB962C8B-B14F-4D97-AF65-F5344CB8AC3E}">
        <p14:creationId xmlns:p14="http://schemas.microsoft.com/office/powerpoint/2010/main" val="1128291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2" r:id="rId13"/>
    <p:sldLayoutId id="2147483669" r:id="rId14"/>
    <p:sldLayoutId id="2147483668" r:id="rId15"/>
    <p:sldLayoutId id="2147483672" r:id="rId16"/>
    <p:sldLayoutId id="2147483670" r:id="rId17"/>
    <p:sldLayoutId id="2147483671" r:id="rId18"/>
    <p:sldLayoutId id="214748367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0.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74.pn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7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image" Target="../media/image72.png"/><Relationship Id="rId5" Type="http://schemas.openxmlformats.org/officeDocument/2006/relationships/image" Target="../media/image71.png"/><Relationship Id="rId10" Type="http://schemas.microsoft.com/office/2007/relationships/diagramDrawing" Target="../diagrams/drawing1.xml"/><Relationship Id="rId4" Type="http://schemas.openxmlformats.org/officeDocument/2006/relationships/notesSlide" Target="../notesSlides/notesSlide18.xml"/><Relationship Id="rId9" Type="http://schemas.openxmlformats.org/officeDocument/2006/relationships/diagramColors" Target="../diagrams/colors1.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txBox="1">
            <a:spLocks/>
          </p:cNvSpPr>
          <p:nvPr/>
        </p:nvSpPr>
        <p:spPr>
          <a:xfrm>
            <a:off x="1239115" y="2937322"/>
            <a:ext cx="9891947" cy="5874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70C0"/>
                </a:solidFill>
                <a:latin typeface=""/>
                <a:ea typeface="微软雅黑" panose="020B0503020204020204" pitchFamily="34" charset="-122"/>
                <a:sym typeface=""/>
              </a:rPr>
              <a:t>基于图像分割技术的街道景观评估模型</a:t>
            </a:r>
            <a:endParaRPr lang="ko-KR" altLang="en-US" sz="3200" b="1" dirty="0">
              <a:solidFill>
                <a:srgbClr val="0070C0"/>
              </a:solidFill>
              <a:latin typeface=""/>
              <a:sym typeface=""/>
            </a:endParaRPr>
          </a:p>
        </p:txBody>
      </p:sp>
      <p:grpSp>
        <p:nvGrpSpPr>
          <p:cNvPr id="12" name="Group 7"/>
          <p:cNvGrpSpPr/>
          <p:nvPr/>
        </p:nvGrpSpPr>
        <p:grpSpPr>
          <a:xfrm>
            <a:off x="1101970" y="753515"/>
            <a:ext cx="803030" cy="776406"/>
            <a:chOff x="1101969" y="1465385"/>
            <a:chExt cx="679206" cy="567843"/>
          </a:xfrm>
          <a:solidFill>
            <a:schemeClr val="accent2"/>
          </a:solidFill>
        </p:grpSpPr>
        <p:sp>
          <p:nvSpPr>
            <p:cNvPr id="13" name="Rectangle 4"/>
            <p:cNvSpPr/>
            <p:nvPr/>
          </p:nvSpPr>
          <p:spPr>
            <a:xfrm>
              <a:off x="1101969" y="1465385"/>
              <a:ext cx="269631" cy="567843"/>
            </a:xfrm>
            <a:prstGeom prst="rect">
              <a:avLst/>
            </a:prstGeom>
            <a:solidFill>
              <a:srgbClr val="759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accent1"/>
                </a:solidFill>
                <a:latin typeface=""/>
                <a:sym typeface=""/>
              </a:endParaRPr>
            </a:p>
          </p:txBody>
        </p:sp>
        <p:sp>
          <p:nvSpPr>
            <p:cNvPr id="14" name="Rectangle 5"/>
            <p:cNvSpPr/>
            <p:nvPr/>
          </p:nvSpPr>
          <p:spPr>
            <a:xfrm>
              <a:off x="1473444" y="1465385"/>
              <a:ext cx="117231" cy="567843"/>
            </a:xfrm>
            <a:prstGeom prst="rect">
              <a:avLst/>
            </a:prstGeom>
            <a:solidFill>
              <a:srgbClr val="7597B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accent1"/>
                </a:solidFill>
                <a:latin typeface=""/>
                <a:sym typeface=""/>
              </a:endParaRPr>
            </a:p>
          </p:txBody>
        </p:sp>
        <p:sp>
          <p:nvSpPr>
            <p:cNvPr id="15" name="Rectangle 6"/>
            <p:cNvSpPr/>
            <p:nvPr/>
          </p:nvSpPr>
          <p:spPr>
            <a:xfrm>
              <a:off x="1663944" y="1465385"/>
              <a:ext cx="117231" cy="567843"/>
            </a:xfrm>
            <a:prstGeom prst="rect">
              <a:avLst/>
            </a:prstGeom>
            <a:solidFill>
              <a:srgbClr val="7597B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accent1"/>
                </a:solidFill>
                <a:latin typeface=""/>
                <a:sym typeface=""/>
              </a:endParaRPr>
            </a:p>
          </p:txBody>
        </p:sp>
      </p:grpSp>
      <p:cxnSp>
        <p:nvCxnSpPr>
          <p:cNvPr id="16" name="Straight Connector 9"/>
          <p:cNvCxnSpPr/>
          <p:nvPr/>
        </p:nvCxnSpPr>
        <p:spPr>
          <a:xfrm>
            <a:off x="2167467" y="3621241"/>
            <a:ext cx="79135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1616612" y="5970828"/>
            <a:ext cx="340735" cy="340735"/>
          </a:xfrm>
          <a:prstGeom prst="rect">
            <a:avLst/>
          </a:prstGeom>
          <a:solidFill>
            <a:srgbClr val="759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sym typeface=""/>
            </a:endParaRPr>
          </a:p>
        </p:txBody>
      </p:sp>
    </p:spTree>
    <p:extLst>
      <p:ext uri="{BB962C8B-B14F-4D97-AF65-F5344CB8AC3E}">
        <p14:creationId xmlns:p14="http://schemas.microsoft.com/office/powerpoint/2010/main" val="49821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grpSp>
        <p:nvGrpSpPr>
          <p:cNvPr id="1824" name="Google Shape;1824;p10"/>
          <p:cNvGrpSpPr/>
          <p:nvPr/>
        </p:nvGrpSpPr>
        <p:grpSpPr>
          <a:xfrm flipH="1">
            <a:off x="645868" y="863323"/>
            <a:ext cx="5631965" cy="5047317"/>
            <a:chOff x="4177618" y="768600"/>
            <a:chExt cx="3053107" cy="2025300"/>
          </a:xfrm>
          <a:solidFill>
            <a:schemeClr val="accent1">
              <a:lumMod val="20000"/>
              <a:lumOff val="80000"/>
            </a:schemeClr>
          </a:solidFill>
        </p:grpSpPr>
        <p:sp>
          <p:nvSpPr>
            <p:cNvPr id="1825" name="Google Shape;1825;p10"/>
            <p:cNvSpPr/>
            <p:nvPr/>
          </p:nvSpPr>
          <p:spPr>
            <a:xfrm>
              <a:off x="4861325" y="768600"/>
              <a:ext cx="2369400" cy="2025300"/>
            </a:xfrm>
            <a:prstGeom prst="rect">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826" name="Google Shape;1826;p10"/>
            <p:cNvSpPr/>
            <p:nvPr/>
          </p:nvSpPr>
          <p:spPr>
            <a:xfrm rot="10800000">
              <a:off x="4177618" y="2286676"/>
              <a:ext cx="683700" cy="309000"/>
            </a:xfrm>
            <a:prstGeom prst="rtTriangle">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827" name="Google Shape;1827;p10"/>
          <p:cNvSpPr txBox="1">
            <a:spLocks noGrp="1"/>
          </p:cNvSpPr>
          <p:nvPr>
            <p:ph type="ctrTitle"/>
          </p:nvPr>
        </p:nvSpPr>
        <p:spPr>
          <a:xfrm flipH="1">
            <a:off x="5513998" y="1892933"/>
            <a:ext cx="6448829" cy="770400"/>
          </a:xfrm>
          <a:prstGeom prst="rect">
            <a:avLst/>
          </a:prstGeom>
          <a:noFill/>
          <a:ln>
            <a:noFill/>
          </a:ln>
        </p:spPr>
        <p:txBody>
          <a:bodyPr spcFirstLastPara="1" vert="horz" wrap="square" lIns="121900" tIns="121900" rIns="121900" bIns="121900" rtlCol="0" anchor="ctr" anchorCtr="0">
            <a:noAutofit/>
          </a:bodyPr>
          <a:lstStyle/>
          <a:p>
            <a:pPr algn="l"/>
            <a:r>
              <a:rPr lang="zh-CN" altLang="en-US" sz="6400" dirty="0"/>
              <a:t>研究数据</a:t>
            </a:r>
          </a:p>
        </p:txBody>
      </p:sp>
      <p:sp>
        <p:nvSpPr>
          <p:cNvPr id="1828" name="Google Shape;1828;p10"/>
          <p:cNvSpPr txBox="1">
            <a:spLocks noGrp="1"/>
          </p:cNvSpPr>
          <p:nvPr>
            <p:ph type="subTitle" idx="1"/>
          </p:nvPr>
        </p:nvSpPr>
        <p:spPr>
          <a:xfrm flipH="1">
            <a:off x="5513730" y="2213402"/>
            <a:ext cx="5532405" cy="2818203"/>
          </a:xfrm>
          <a:prstGeom prst="rect">
            <a:avLst/>
          </a:prstGeom>
          <a:noFill/>
          <a:ln>
            <a:noFill/>
          </a:ln>
        </p:spPr>
        <p:txBody>
          <a:bodyPr spcFirstLastPara="1" vert="horz" wrap="square" lIns="121900" tIns="121900" rIns="121900" bIns="121900" rtlCol="0" anchor="ctr" anchorCtr="0">
            <a:noAutofit/>
          </a:bodyPr>
          <a:lstStyle/>
          <a:p>
            <a:pPr marL="0" indent="0" algn="l"/>
            <a:r>
              <a:rPr lang="en-US" altLang="zh-CN" sz="2400" dirty="0">
                <a:ea typeface="Calibri"/>
                <a:cs typeface="Calibri"/>
                <a:sym typeface="Calibri"/>
              </a:rPr>
              <a:t>3.1 </a:t>
            </a:r>
            <a:r>
              <a:rPr lang="zh-CN" altLang="en-US" sz="2400" dirty="0">
                <a:ea typeface="Calibri"/>
                <a:cs typeface="Calibri"/>
                <a:sym typeface="Calibri"/>
              </a:rPr>
              <a:t>数据获取</a:t>
            </a:r>
            <a:endParaRPr lang="en-US" altLang="zh-CN" sz="2400" dirty="0">
              <a:ea typeface="Calibri"/>
              <a:cs typeface="Calibri"/>
              <a:sym typeface="Calibri"/>
            </a:endParaRPr>
          </a:p>
          <a:p>
            <a:pPr marL="0" indent="0" algn="l"/>
            <a:r>
              <a:rPr lang="en-US" altLang="zh-CN" sz="2400" dirty="0">
                <a:ea typeface="Calibri"/>
                <a:cs typeface="Calibri"/>
                <a:sym typeface="Calibri"/>
              </a:rPr>
              <a:t>3.2 </a:t>
            </a:r>
            <a:r>
              <a:rPr lang="zh-CN" altLang="en-US" sz="2400" dirty="0">
                <a:ea typeface="Calibri"/>
                <a:cs typeface="Calibri"/>
                <a:sym typeface="Calibri"/>
              </a:rPr>
              <a:t>图像分割</a:t>
            </a:r>
          </a:p>
          <a:p>
            <a:pPr marL="0" indent="0" algn="l"/>
            <a:r>
              <a:rPr lang="en-US" altLang="zh-CN" sz="2400" dirty="0">
                <a:ea typeface="Calibri"/>
                <a:cs typeface="Calibri"/>
                <a:sym typeface="Calibri"/>
              </a:rPr>
              <a:t>3.3 </a:t>
            </a:r>
            <a:r>
              <a:rPr lang="zh-CN" altLang="en-US" sz="2400" dirty="0">
                <a:ea typeface="Calibri"/>
                <a:cs typeface="Calibri"/>
                <a:sym typeface="Calibri"/>
              </a:rPr>
              <a:t>指标计算</a:t>
            </a:r>
            <a:endParaRPr lang="en-US" altLang="zh-CN" sz="2400" dirty="0">
              <a:ea typeface="Calibri"/>
              <a:cs typeface="Calibri"/>
              <a:sym typeface="Calibri"/>
            </a:endParaRPr>
          </a:p>
        </p:txBody>
      </p:sp>
      <p:sp>
        <p:nvSpPr>
          <p:cNvPr id="1829" name="Google Shape;1829;p10"/>
          <p:cNvSpPr txBox="1">
            <a:spLocks noGrp="1"/>
          </p:cNvSpPr>
          <p:nvPr>
            <p:ph type="title" idx="2"/>
          </p:nvPr>
        </p:nvSpPr>
        <p:spPr>
          <a:xfrm flipH="1">
            <a:off x="1319231" y="2873784"/>
            <a:ext cx="3024400" cy="1026400"/>
          </a:xfrm>
          <a:prstGeom prst="rect">
            <a:avLst/>
          </a:prstGeom>
          <a:noFill/>
          <a:ln>
            <a:noFill/>
          </a:ln>
        </p:spPr>
        <p:txBody>
          <a:bodyPr spcFirstLastPara="1" vert="horz" wrap="square" lIns="121900" tIns="121900" rIns="121900" bIns="121900" rtlCol="0" anchor="ctr" anchorCtr="0">
            <a:noAutofit/>
          </a:bodyPr>
          <a:lstStyle/>
          <a:p>
            <a:r>
              <a:rPr lang="en-US" altLang="zh-CN" sz="16000" dirty="0"/>
              <a:t>03</a:t>
            </a:r>
            <a:endParaRPr sz="16000" dirty="0"/>
          </a:p>
        </p:txBody>
      </p:sp>
    </p:spTree>
    <p:extLst>
      <p:ext uri="{BB962C8B-B14F-4D97-AF65-F5344CB8AC3E}">
        <p14:creationId xmlns:p14="http://schemas.microsoft.com/office/powerpoint/2010/main" val="2941214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8579639-BCF7-7915-47A6-7A1FA5A58420}"/>
              </a:ext>
            </a:extLst>
          </p:cNvPr>
          <p:cNvSpPr txBox="1"/>
          <p:nvPr/>
        </p:nvSpPr>
        <p:spPr>
          <a:xfrm>
            <a:off x="12998849" y="6359998"/>
            <a:ext cx="4730115" cy="461665"/>
          </a:xfrm>
          <a:prstGeom prst="rect">
            <a:avLst/>
          </a:prstGeom>
          <a:noFill/>
        </p:spPr>
        <p:txBody>
          <a:bodyPr wrap="square" rtlCol="0">
            <a:spAutoFit/>
          </a:bodyPr>
          <a:lstStyle/>
          <a:p>
            <a:pPr algn="ctr"/>
            <a:r>
              <a:rPr lang="zh-CN" altLang="en-US" sz="2400" b="1" dirty="0">
                <a:latin typeface="方正黑体简体" panose="02010601030101010101" pitchFamily="2" charset="-122"/>
                <a:ea typeface="方正黑体简体" panose="02010601030101010101" pitchFamily="2" charset="-122"/>
              </a:rPr>
              <a:t>输入图像</a:t>
            </a:r>
          </a:p>
        </p:txBody>
      </p:sp>
      <p:graphicFrame>
        <p:nvGraphicFramePr>
          <p:cNvPr id="3" name="表格 2">
            <a:extLst>
              <a:ext uri="{FF2B5EF4-FFF2-40B4-BE49-F238E27FC236}">
                <a16:creationId xmlns:a16="http://schemas.microsoft.com/office/drawing/2014/main" id="{08D8E3AB-9B42-89DE-A394-CAABBD16E2F9}"/>
              </a:ext>
            </a:extLst>
          </p:cNvPr>
          <p:cNvGraphicFramePr>
            <a:graphicFrameLocks noGrp="1"/>
          </p:cNvGraphicFramePr>
          <p:nvPr>
            <p:extLst>
              <p:ext uri="{D42A27DB-BD31-4B8C-83A1-F6EECF244321}">
                <p14:modId xmlns:p14="http://schemas.microsoft.com/office/powerpoint/2010/main" val="3667269447"/>
              </p:ext>
            </p:extLst>
          </p:nvPr>
        </p:nvGraphicFramePr>
        <p:xfrm>
          <a:off x="415744" y="1988260"/>
          <a:ext cx="11560355" cy="4798678"/>
        </p:xfrm>
        <a:graphic>
          <a:graphicData uri="http://schemas.openxmlformats.org/drawingml/2006/table">
            <a:tbl>
              <a:tblPr>
                <a:tableStyleId>{5C22544A-7EE6-4342-B048-85BDC9FD1C3A}</a:tableStyleId>
              </a:tblPr>
              <a:tblGrid>
                <a:gridCol w="836586">
                  <a:extLst>
                    <a:ext uri="{9D8B030D-6E8A-4147-A177-3AD203B41FA5}">
                      <a16:colId xmlns:a16="http://schemas.microsoft.com/office/drawing/2014/main" val="2499468853"/>
                    </a:ext>
                  </a:extLst>
                </a:gridCol>
                <a:gridCol w="1356384">
                  <a:extLst>
                    <a:ext uri="{9D8B030D-6E8A-4147-A177-3AD203B41FA5}">
                      <a16:colId xmlns:a16="http://schemas.microsoft.com/office/drawing/2014/main" val="1928077229"/>
                    </a:ext>
                  </a:extLst>
                </a:gridCol>
                <a:gridCol w="840164">
                  <a:extLst>
                    <a:ext uri="{9D8B030D-6E8A-4147-A177-3AD203B41FA5}">
                      <a16:colId xmlns:a16="http://schemas.microsoft.com/office/drawing/2014/main" val="4230621811"/>
                    </a:ext>
                  </a:extLst>
                </a:gridCol>
                <a:gridCol w="675861">
                  <a:extLst>
                    <a:ext uri="{9D8B030D-6E8A-4147-A177-3AD203B41FA5}">
                      <a16:colId xmlns:a16="http://schemas.microsoft.com/office/drawing/2014/main" val="2953929508"/>
                    </a:ext>
                  </a:extLst>
                </a:gridCol>
                <a:gridCol w="1023731">
                  <a:extLst>
                    <a:ext uri="{9D8B030D-6E8A-4147-A177-3AD203B41FA5}">
                      <a16:colId xmlns:a16="http://schemas.microsoft.com/office/drawing/2014/main" val="4158176596"/>
                    </a:ext>
                  </a:extLst>
                </a:gridCol>
                <a:gridCol w="693530">
                  <a:extLst>
                    <a:ext uri="{9D8B030D-6E8A-4147-A177-3AD203B41FA5}">
                      <a16:colId xmlns:a16="http://schemas.microsoft.com/office/drawing/2014/main" val="1816785033"/>
                    </a:ext>
                  </a:extLst>
                </a:gridCol>
                <a:gridCol w="558800">
                  <a:extLst>
                    <a:ext uri="{9D8B030D-6E8A-4147-A177-3AD203B41FA5}">
                      <a16:colId xmlns:a16="http://schemas.microsoft.com/office/drawing/2014/main" val="1954250761"/>
                    </a:ext>
                  </a:extLst>
                </a:gridCol>
                <a:gridCol w="622300">
                  <a:extLst>
                    <a:ext uri="{9D8B030D-6E8A-4147-A177-3AD203B41FA5}">
                      <a16:colId xmlns:a16="http://schemas.microsoft.com/office/drawing/2014/main" val="860059178"/>
                    </a:ext>
                  </a:extLst>
                </a:gridCol>
                <a:gridCol w="812661">
                  <a:extLst>
                    <a:ext uri="{9D8B030D-6E8A-4147-A177-3AD203B41FA5}">
                      <a16:colId xmlns:a16="http://schemas.microsoft.com/office/drawing/2014/main" val="2962474915"/>
                    </a:ext>
                  </a:extLst>
                </a:gridCol>
                <a:gridCol w="469455">
                  <a:extLst>
                    <a:ext uri="{9D8B030D-6E8A-4147-A177-3AD203B41FA5}">
                      <a16:colId xmlns:a16="http://schemas.microsoft.com/office/drawing/2014/main" val="3574210483"/>
                    </a:ext>
                  </a:extLst>
                </a:gridCol>
                <a:gridCol w="469455">
                  <a:extLst>
                    <a:ext uri="{9D8B030D-6E8A-4147-A177-3AD203B41FA5}">
                      <a16:colId xmlns:a16="http://schemas.microsoft.com/office/drawing/2014/main" val="2348615483"/>
                    </a:ext>
                  </a:extLst>
                </a:gridCol>
                <a:gridCol w="469455">
                  <a:extLst>
                    <a:ext uri="{9D8B030D-6E8A-4147-A177-3AD203B41FA5}">
                      <a16:colId xmlns:a16="http://schemas.microsoft.com/office/drawing/2014/main" val="3825524788"/>
                    </a:ext>
                  </a:extLst>
                </a:gridCol>
                <a:gridCol w="469455">
                  <a:extLst>
                    <a:ext uri="{9D8B030D-6E8A-4147-A177-3AD203B41FA5}">
                      <a16:colId xmlns:a16="http://schemas.microsoft.com/office/drawing/2014/main" val="4150010887"/>
                    </a:ext>
                  </a:extLst>
                </a:gridCol>
                <a:gridCol w="1141039">
                  <a:extLst>
                    <a:ext uri="{9D8B030D-6E8A-4147-A177-3AD203B41FA5}">
                      <a16:colId xmlns:a16="http://schemas.microsoft.com/office/drawing/2014/main" val="3376376761"/>
                    </a:ext>
                  </a:extLst>
                </a:gridCol>
                <a:gridCol w="1121479">
                  <a:extLst>
                    <a:ext uri="{9D8B030D-6E8A-4147-A177-3AD203B41FA5}">
                      <a16:colId xmlns:a16="http://schemas.microsoft.com/office/drawing/2014/main" val="2923887470"/>
                    </a:ext>
                  </a:extLst>
                </a:gridCol>
              </a:tblGrid>
              <a:tr h="854979">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方式</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拍摄</a:t>
                      </a:r>
                      <a:r>
                        <a:rPr lang="en-US" altLang="zh-CN" sz="1400" b="1" u="none" strike="noStrike" dirty="0">
                          <a:effectLst/>
                          <a:latin typeface="微软雅黑" panose="020B0503020204020204" pitchFamily="34" charset="-122"/>
                          <a:ea typeface="微软雅黑" panose="020B0503020204020204" pitchFamily="34" charset="-122"/>
                        </a:rPr>
                        <a:t>/</a:t>
                      </a:r>
                      <a:r>
                        <a:rPr lang="zh-CN" altLang="en-US" sz="1400" b="1" u="none" strike="noStrike" dirty="0">
                          <a:effectLst/>
                          <a:latin typeface="微软雅黑" panose="020B0503020204020204" pitchFamily="34" charset="-122"/>
                          <a:ea typeface="微软雅黑" panose="020B0503020204020204" pitchFamily="34" charset="-122"/>
                        </a:rPr>
                        <a:t>采集设备</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采集道路长度（估计，单位：</a:t>
                      </a:r>
                      <a:r>
                        <a:rPr lang="en-US" altLang="zh-CN" sz="1400" b="1" u="none" strike="noStrike" dirty="0">
                          <a:effectLst/>
                          <a:latin typeface="微软雅黑" panose="020B0503020204020204" pitchFamily="34" charset="-122"/>
                          <a:ea typeface="微软雅黑" panose="020B0503020204020204" pitchFamily="34" charset="-122"/>
                        </a:rPr>
                        <a:t>km</a:t>
                      </a:r>
                      <a:r>
                        <a:rPr lang="zh-CN" altLang="en-US" sz="1400" b="1" u="none" strike="noStrike" dirty="0">
                          <a:effectLst/>
                          <a:latin typeface="微软雅黑" panose="020B0503020204020204" pitchFamily="34" charset="-122"/>
                          <a:ea typeface="微软雅黑" panose="020B0503020204020204" pitchFamily="34" charset="-122"/>
                        </a:rPr>
                        <a:t>）</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估算采集车运行时间（工作日）</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范围及精度</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单张图像大小</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图像总量估计</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图像数据总和</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设备</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成本</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耗时</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a:effectLst/>
                          <a:latin typeface="微软雅黑" panose="020B0503020204020204" pitchFamily="34" charset="-122"/>
                          <a:ea typeface="微软雅黑" panose="020B0503020204020204" pitchFamily="34" charset="-122"/>
                        </a:rPr>
                        <a:t>耗人</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更新频率</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其他问题</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ctr" fontAlgn="ctr"/>
                      <a:r>
                        <a:rPr lang="zh-CN" altLang="en-US" sz="1400" b="1" u="none" strike="noStrike" dirty="0">
                          <a:effectLst/>
                          <a:latin typeface="微软雅黑" panose="020B0503020204020204" pitchFamily="34" charset="-122"/>
                          <a:ea typeface="微软雅黑" panose="020B0503020204020204" pitchFamily="34" charset="-122"/>
                        </a:rPr>
                        <a:t>采集用途</a:t>
                      </a:r>
                      <a:endParaRPr lang="zh-CN" altLang="en-US" sz="14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extLst>
                  <a:ext uri="{0D108BD9-81ED-4DB2-BD59-A6C34878D82A}">
                    <a16:rowId xmlns:a16="http://schemas.microsoft.com/office/drawing/2014/main" val="927586899"/>
                  </a:ext>
                </a:extLst>
              </a:tr>
              <a:tr h="1387883">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爬虫抓取 百度街景</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爬虫</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zh-CN" altLang="en-US" sz="1200" u="none" strike="noStrike" dirty="0">
                          <a:effectLst/>
                          <a:latin typeface="微软雅黑" panose="020B0503020204020204" pitchFamily="34" charset="-122"/>
                          <a:ea typeface="微软雅黑" panose="020B0503020204020204" pitchFamily="34" charset="-122"/>
                        </a:rPr>
                        <a:t>百度采集：</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1</a:t>
                      </a:r>
                      <a:r>
                        <a:rPr lang="zh-CN" altLang="en-US" sz="1200" u="none" strike="noStrike" dirty="0">
                          <a:effectLst/>
                          <a:latin typeface="微软雅黑" panose="020B0503020204020204" pitchFamily="34" charset="-122"/>
                          <a:ea typeface="微软雅黑" panose="020B0503020204020204" pitchFamily="34" charset="-122"/>
                        </a:rPr>
                        <a:t>、百度采集车</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2</a:t>
                      </a:r>
                      <a:r>
                        <a:rPr lang="zh-CN" altLang="en-US" sz="1200" u="none" strike="noStrike" dirty="0">
                          <a:effectLst/>
                          <a:latin typeface="微软雅黑" panose="020B0503020204020204" pitchFamily="34" charset="-122"/>
                          <a:ea typeface="微软雅黑" panose="020B0503020204020204" pitchFamily="34" charset="-122"/>
                        </a:rPr>
                        <a:t>、高精度</a:t>
                      </a:r>
                      <a:r>
                        <a:rPr lang="en-US" altLang="zh-CN" sz="1200" u="none" strike="noStrike" dirty="0">
                          <a:effectLst/>
                          <a:latin typeface="微软雅黑" panose="020B0503020204020204" pitchFamily="34" charset="-122"/>
                          <a:ea typeface="微软雅黑" panose="020B0503020204020204" pitchFamily="34" charset="-122"/>
                        </a:rPr>
                        <a:t>GPS</a:t>
                      </a:r>
                      <a:br>
                        <a:rPr lang="en-US" altLang="zh-CN"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3</a:t>
                      </a:r>
                      <a:r>
                        <a:rPr lang="zh-CN" altLang="en-US" sz="1200" u="none" strike="noStrike" dirty="0">
                          <a:effectLst/>
                          <a:latin typeface="微软雅黑" panose="020B0503020204020204" pitchFamily="34" charset="-122"/>
                          <a:ea typeface="微软雅黑" panose="020B0503020204020204" pitchFamily="34" charset="-122"/>
                        </a:rPr>
                        <a:t>、全景相机</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4</a:t>
                      </a:r>
                      <a:r>
                        <a:rPr lang="zh-CN" altLang="en-US" sz="1200" u="none" strike="noStrike" dirty="0">
                          <a:effectLst/>
                          <a:latin typeface="微软雅黑" panose="020B0503020204020204" pitchFamily="34" charset="-122"/>
                          <a:ea typeface="微软雅黑" panose="020B0503020204020204" pitchFamily="34" charset="-122"/>
                        </a:rPr>
                        <a:t>、本地传输和存储设备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5000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20.8</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厦门市，每隔</a:t>
                      </a:r>
                      <a:r>
                        <a:rPr lang="en-US" altLang="zh-CN" sz="1200" u="none" strike="noStrike" dirty="0">
                          <a:effectLst/>
                          <a:latin typeface="微软雅黑" panose="020B0503020204020204" pitchFamily="34" charset="-122"/>
                          <a:ea typeface="微软雅黑" panose="020B0503020204020204" pitchFamily="34" charset="-122"/>
                        </a:rPr>
                        <a:t>50</a:t>
                      </a:r>
                      <a:r>
                        <a:rPr lang="zh-CN" altLang="en-US" sz="1200" u="none" strike="noStrike" dirty="0">
                          <a:effectLst/>
                          <a:latin typeface="微软雅黑" panose="020B0503020204020204" pitchFamily="34" charset="-122"/>
                          <a:ea typeface="微软雅黑" panose="020B0503020204020204" pitchFamily="34" charset="-122"/>
                        </a:rPr>
                        <a:t>米一个采样点，一个采样点四张图像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100-150kb</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43</a:t>
                      </a:r>
                      <a:r>
                        <a:rPr lang="zh-CN" altLang="en-US" sz="1200" u="none" strike="noStrike" dirty="0">
                          <a:effectLst/>
                          <a:latin typeface="微软雅黑" panose="020B0503020204020204" pitchFamily="34" charset="-122"/>
                          <a:ea typeface="微软雅黑" panose="020B0503020204020204" pitchFamily="34" charset="-122"/>
                        </a:rPr>
                        <a:t>万张</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50G</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2</a:t>
                      </a:r>
                      <a:r>
                        <a:rPr lang="zh-CN" altLang="en-US" sz="1200" u="none" strike="noStrike" dirty="0">
                          <a:effectLst/>
                          <a:latin typeface="微软雅黑" panose="020B0503020204020204" pitchFamily="34" charset="-122"/>
                          <a:ea typeface="微软雅黑" panose="020B0503020204020204" pitchFamily="34" charset="-122"/>
                        </a:rPr>
                        <a:t>台电脑爬取</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爬虫耗时</a:t>
                      </a:r>
                      <a:r>
                        <a:rPr lang="en-US" altLang="zh-CN" sz="1200" u="none" strike="noStrike" dirty="0">
                          <a:effectLst/>
                          <a:latin typeface="微软雅黑" panose="020B0503020204020204" pitchFamily="34" charset="-122"/>
                          <a:ea typeface="微软雅黑" panose="020B0503020204020204" pitchFamily="34" charset="-122"/>
                        </a:rPr>
                        <a:t>20</a:t>
                      </a:r>
                      <a:r>
                        <a:rPr lang="zh-CN" altLang="en-US" sz="1200" u="none" strike="noStrike" dirty="0">
                          <a:effectLst/>
                          <a:latin typeface="微软雅黑" panose="020B0503020204020204" pitchFamily="34" charset="-122"/>
                          <a:ea typeface="微软雅黑" panose="020B0503020204020204" pitchFamily="34" charset="-122"/>
                        </a:rPr>
                        <a:t>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1</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每年可爬</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solidFill>
                      <a:schemeClr val="accent1">
                        <a:lumMod val="20000"/>
                        <a:lumOff val="80000"/>
                      </a:schemeClr>
                    </a:solidFill>
                  </a:tcPr>
                </a:tc>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数据不一定有更新，更新频率不一，且拍摄时间不一</a:t>
                      </a:r>
                    </a:p>
                  </a:txBody>
                  <a:tcPr marL="5939" marR="5939" marT="5939" marB="0" anchor="ctr">
                    <a:solidFill>
                      <a:schemeClr val="accent1">
                        <a:lumMod val="20000"/>
                        <a:lumOff val="80000"/>
                      </a:schemeClr>
                    </a:solidFill>
                  </a:tcPr>
                </a:tc>
                <a:tc rowSpan="2">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精度、覆盖度和数据时效性能够支撑更多厦门市研究：</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建筑色彩</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建筑风格</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街道分类</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街道安全</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社区绿化</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广告牌</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城市家具</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城市活动</a:t>
                      </a:r>
                      <a:b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城市新区风貌研究（百度街景无数据的地方）</a:t>
                      </a:r>
                    </a:p>
                    <a:p>
                      <a:pPr algn="l" fontAlgn="ct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extLst>
                  <a:ext uri="{0D108BD9-81ED-4DB2-BD59-A6C34878D82A}">
                    <a16:rowId xmlns:a16="http://schemas.microsoft.com/office/drawing/2014/main" val="3615705225"/>
                  </a:ext>
                </a:extLst>
              </a:tr>
              <a:tr h="2338056">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自主拍摄采集</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1</a:t>
                      </a:r>
                      <a:r>
                        <a:rPr lang="zh-CN" altLang="en-US" sz="1200" u="none" strike="noStrike" dirty="0">
                          <a:effectLst/>
                          <a:latin typeface="微软雅黑" panose="020B0503020204020204" pitchFamily="34" charset="-122"/>
                          <a:ea typeface="微软雅黑" panose="020B0503020204020204" pitchFamily="34" charset="-122"/>
                        </a:rPr>
                        <a:t>、车辆：以慢速行驶</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2</a:t>
                      </a:r>
                      <a:r>
                        <a:rPr lang="zh-CN" altLang="en-US" sz="1200" u="none" strike="noStrike" dirty="0">
                          <a:effectLst/>
                          <a:latin typeface="微软雅黑" panose="020B0503020204020204" pitchFamily="34" charset="-122"/>
                          <a:ea typeface="微软雅黑" panose="020B0503020204020204" pitchFamily="34" charset="-122"/>
                        </a:rPr>
                        <a:t>、拍摄设备：购买车载摄像头</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手机记录轨迹</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3</a:t>
                      </a:r>
                      <a:r>
                        <a:rPr lang="zh-CN" altLang="en-US" sz="1200" u="none" strike="noStrike" dirty="0">
                          <a:effectLst/>
                          <a:latin typeface="微软雅黑" panose="020B0503020204020204" pitchFamily="34" charset="-122"/>
                          <a:ea typeface="微软雅黑" panose="020B0503020204020204" pitchFamily="34" charset="-122"/>
                        </a:rPr>
                        <a:t>、存储设备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5000-8000</a:t>
                      </a:r>
                      <a:r>
                        <a:rPr lang="zh-CN" altLang="en-US" sz="1200" u="none" strike="noStrike" dirty="0">
                          <a:effectLst/>
                          <a:latin typeface="微软雅黑" panose="020B0503020204020204" pitchFamily="34" charset="-122"/>
                          <a:ea typeface="微软雅黑" panose="020B0503020204020204" pitchFamily="34" charset="-122"/>
                        </a:rPr>
                        <a:t>（实际行程有反复，实际距离会更长）</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21-30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厦门市，每隔</a:t>
                      </a:r>
                      <a:r>
                        <a:rPr lang="en-US" altLang="zh-CN" sz="1200" u="none" strike="noStrike" dirty="0">
                          <a:effectLst/>
                          <a:latin typeface="微软雅黑" panose="020B0503020204020204" pitchFamily="34" charset="-122"/>
                          <a:ea typeface="微软雅黑" panose="020B0503020204020204" pitchFamily="34" charset="-122"/>
                        </a:rPr>
                        <a:t>50</a:t>
                      </a:r>
                      <a:r>
                        <a:rPr lang="zh-CN" altLang="en-US" sz="1200" u="none" strike="noStrike" dirty="0">
                          <a:effectLst/>
                          <a:latin typeface="微软雅黑" panose="020B0503020204020204" pitchFamily="34" charset="-122"/>
                          <a:ea typeface="微软雅黑" panose="020B0503020204020204" pitchFamily="34" charset="-122"/>
                        </a:rPr>
                        <a:t>米一个采样点，一个采样点四张图像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1-3m</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43</a:t>
                      </a:r>
                      <a:r>
                        <a:rPr lang="zh-CN" altLang="en-US" sz="1200" u="none" strike="noStrike" dirty="0">
                          <a:effectLst/>
                          <a:latin typeface="微软雅黑" panose="020B0503020204020204" pitchFamily="34" charset="-122"/>
                          <a:ea typeface="微软雅黑" panose="020B0503020204020204" pitchFamily="34" charset="-122"/>
                        </a:rPr>
                        <a:t>万张</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0.5T-1.5T</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1</a:t>
                      </a:r>
                      <a:r>
                        <a:rPr lang="zh-CN" altLang="en-US" sz="1200" u="none" strike="noStrike" dirty="0">
                          <a:effectLst/>
                          <a:latin typeface="微软雅黑" panose="020B0503020204020204" pitchFamily="34" charset="-122"/>
                          <a:ea typeface="微软雅黑" panose="020B0503020204020204" pitchFamily="34" charset="-122"/>
                        </a:rPr>
                        <a:t>、车辆</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2</a:t>
                      </a:r>
                      <a:r>
                        <a:rPr lang="zh-CN" altLang="en-US" sz="1200" u="none" strike="noStrike" dirty="0">
                          <a:effectLst/>
                          <a:latin typeface="微软雅黑" panose="020B0503020204020204" pitchFamily="34" charset="-122"/>
                          <a:ea typeface="微软雅黑" panose="020B0503020204020204" pitchFamily="34" charset="-122"/>
                        </a:rPr>
                        <a:t>、拍摄设备：购买车载摄像头</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手机记录轨迹</a:t>
                      </a:r>
                      <a:br>
                        <a:rPr lang="zh-CN" altLang="en-US" sz="1200" u="none" strike="noStrike" dirty="0">
                          <a:effectLst/>
                          <a:latin typeface="微软雅黑" panose="020B0503020204020204" pitchFamily="34" charset="-122"/>
                          <a:ea typeface="微软雅黑" panose="020B0503020204020204" pitchFamily="34" charset="-122"/>
                        </a:rPr>
                      </a:br>
                      <a:r>
                        <a:rPr lang="en-US" altLang="zh-CN" sz="1200" u="none" strike="noStrike" dirty="0">
                          <a:effectLst/>
                          <a:latin typeface="微软雅黑" panose="020B0503020204020204" pitchFamily="34" charset="-122"/>
                          <a:ea typeface="微软雅黑" panose="020B0503020204020204" pitchFamily="34" charset="-122"/>
                        </a:rPr>
                        <a:t>3</a:t>
                      </a:r>
                      <a:r>
                        <a:rPr lang="zh-CN" altLang="en-US" sz="1200" u="none" strike="noStrike" dirty="0">
                          <a:effectLst/>
                          <a:latin typeface="微软雅黑" panose="020B0503020204020204" pitchFamily="34" charset="-122"/>
                          <a:ea typeface="微软雅黑" panose="020B0503020204020204" pitchFamily="34" charset="-122"/>
                        </a:rPr>
                        <a:t>、存储设备</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设备 人工 油耗：</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1.5-3w</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采集车运行</a:t>
                      </a:r>
                      <a:r>
                        <a:rPr lang="en-US" altLang="zh-CN" sz="1200" u="none" strike="noStrike" dirty="0">
                          <a:effectLst/>
                          <a:latin typeface="微软雅黑" panose="020B0503020204020204" pitchFamily="34" charset="-122"/>
                          <a:ea typeface="微软雅黑" panose="020B0503020204020204" pitchFamily="34" charset="-122"/>
                        </a:rPr>
                        <a:t>21-30</a:t>
                      </a:r>
                      <a:r>
                        <a:rPr lang="zh-CN" altLang="en-US" sz="1200" u="none" strike="noStrike" dirty="0">
                          <a:effectLst/>
                          <a:latin typeface="微软雅黑" panose="020B0503020204020204" pitchFamily="34" charset="-122"/>
                          <a:ea typeface="微软雅黑" panose="020B0503020204020204" pitchFamily="34" charset="-122"/>
                        </a:rPr>
                        <a:t>天</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后续图像处理预计</a:t>
                      </a:r>
                      <a:r>
                        <a:rPr lang="en-US" altLang="zh-CN" sz="1200" u="none" strike="noStrike" dirty="0">
                          <a:effectLst/>
                          <a:latin typeface="微软雅黑" panose="020B0503020204020204" pitchFamily="34" charset="-122"/>
                          <a:ea typeface="微软雅黑" panose="020B0503020204020204" pitchFamily="34" charset="-122"/>
                        </a:rPr>
                        <a:t>10</a:t>
                      </a:r>
                      <a:r>
                        <a:rPr lang="zh-CN" altLang="en-US" sz="1200" u="none" strike="noStrike" dirty="0">
                          <a:effectLst/>
                          <a:latin typeface="微软雅黑" panose="020B0503020204020204" pitchFamily="34" charset="-122"/>
                          <a:ea typeface="微软雅黑" panose="020B0503020204020204" pitchFamily="34" charset="-122"/>
                        </a:rPr>
                        <a:t>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2-3</a:t>
                      </a:r>
                      <a:r>
                        <a:rPr lang="zh-CN" altLang="en-US" sz="1200" u="none" strike="noStrike">
                          <a:effectLst/>
                          <a:latin typeface="微软雅黑" panose="020B0503020204020204" pitchFamily="34" charset="-122"/>
                          <a:ea typeface="微软雅黑" panose="020B0503020204020204" pitchFamily="34" charset="-122"/>
                        </a:rPr>
                        <a:t>人</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每年可采集一次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a:txBody>
                    <a:bodyPr/>
                    <a:lstStyle/>
                    <a:p>
                      <a:pPr algn="l" fontAlgn="ct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自主上路采集是否合法？</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采集图片是否涉及隐私问题？</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以慢速行驶是否可行？</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街景图像不可避免的问题：遮挡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39" marR="5939" marT="5939" marB="0" anchor="ctr"/>
                </a:tc>
                <a:tc vMerge="1">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5939" marR="5939" marT="5939" marB="0" anchor="ctr"/>
                </a:tc>
                <a:extLst>
                  <a:ext uri="{0D108BD9-81ED-4DB2-BD59-A6C34878D82A}">
                    <a16:rowId xmlns:a16="http://schemas.microsoft.com/office/drawing/2014/main" val="3716408052"/>
                  </a:ext>
                </a:extLst>
              </a:tr>
            </a:tbl>
          </a:graphicData>
        </a:graphic>
      </p:graphicFrame>
      <p:sp>
        <p:nvSpPr>
          <p:cNvPr id="2" name="文本框 1">
            <a:extLst>
              <a:ext uri="{FF2B5EF4-FFF2-40B4-BE49-F238E27FC236}">
                <a16:creationId xmlns:a16="http://schemas.microsoft.com/office/drawing/2014/main" id="{32DD6BC9-AA25-446C-658F-585548F4BCA7}"/>
              </a:ext>
            </a:extLst>
          </p:cNvPr>
          <p:cNvSpPr txBox="1"/>
          <p:nvPr/>
        </p:nvSpPr>
        <p:spPr>
          <a:xfrm>
            <a:off x="2705941"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a:t>
            </a:r>
            <a:r>
              <a:rPr lang="zh-CN" altLang="en-US" sz="2400" b="1" dirty="0">
                <a:latin typeface="方正黑体简体" panose="02010601030101010101" pitchFamily="2" charset="-122"/>
                <a:ea typeface="方正黑体简体" panose="02010601030101010101" pitchFamily="2" charset="-122"/>
              </a:rPr>
              <a:t>收集街景图像的两大方式</a:t>
            </a:r>
          </a:p>
        </p:txBody>
      </p:sp>
      <p:sp>
        <p:nvSpPr>
          <p:cNvPr id="6" name="文本框 5">
            <a:extLst>
              <a:ext uri="{FF2B5EF4-FFF2-40B4-BE49-F238E27FC236}">
                <a16:creationId xmlns:a16="http://schemas.microsoft.com/office/drawing/2014/main" id="{7EB85428-CC1C-2571-D301-1DA632AA468B}"/>
              </a:ext>
            </a:extLst>
          </p:cNvPr>
          <p:cNvSpPr txBox="1"/>
          <p:nvPr/>
        </p:nvSpPr>
        <p:spPr>
          <a:xfrm>
            <a:off x="526946" y="505634"/>
            <a:ext cx="2178996"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3.1 </a:t>
            </a:r>
            <a:r>
              <a:rPr lang="zh-CN" altLang="en-US" sz="2400" b="1" dirty="0">
                <a:latin typeface="方正黑体简体" panose="02010601030101010101" pitchFamily="2" charset="-122"/>
                <a:ea typeface="方正黑体简体" panose="02010601030101010101" pitchFamily="2" charset="-122"/>
              </a:rPr>
              <a:t>数据获取</a:t>
            </a:r>
          </a:p>
        </p:txBody>
      </p:sp>
      <p:sp>
        <p:nvSpPr>
          <p:cNvPr id="7" name="文本框 6">
            <a:extLst>
              <a:ext uri="{FF2B5EF4-FFF2-40B4-BE49-F238E27FC236}">
                <a16:creationId xmlns:a16="http://schemas.microsoft.com/office/drawing/2014/main" id="{4857DA62-1D8A-4316-B98D-B111E8607465}"/>
              </a:ext>
            </a:extLst>
          </p:cNvPr>
          <p:cNvSpPr txBox="1"/>
          <p:nvPr/>
        </p:nvSpPr>
        <p:spPr>
          <a:xfrm>
            <a:off x="761394" y="1142241"/>
            <a:ext cx="4730115" cy="646331"/>
          </a:xfrm>
          <a:prstGeom prst="rect">
            <a:avLst/>
          </a:prstGeom>
          <a:noFill/>
        </p:spPr>
        <p:txBody>
          <a:bodyPr wrap="square" rtlCol="0">
            <a:spAutoFit/>
          </a:bodyPr>
          <a:lstStyle/>
          <a:p>
            <a:pPr marL="400050" indent="-400050">
              <a:buFont typeface="+mj-ea"/>
              <a:buAutoNum type="ea1JpnChsDbPeriod"/>
            </a:pPr>
            <a:r>
              <a:rPr lang="zh-CN" altLang="en-US" b="1" dirty="0">
                <a:latin typeface="方正黑体简体" panose="02010601030101010101" pitchFamily="2" charset="-122"/>
                <a:ea typeface="方正黑体简体" panose="02010601030101010101" pitchFamily="2" charset="-122"/>
              </a:rPr>
              <a:t>网络爬取</a:t>
            </a:r>
            <a:endParaRPr lang="en-US" altLang="zh-CN" b="1" dirty="0">
              <a:latin typeface="方正黑体简体" panose="02010601030101010101" pitchFamily="2" charset="-122"/>
              <a:ea typeface="方正黑体简体" panose="02010601030101010101" pitchFamily="2" charset="-122"/>
            </a:endParaRPr>
          </a:p>
          <a:p>
            <a:pPr marL="400050" indent="-400050">
              <a:buFont typeface="+mj-ea"/>
              <a:buAutoNum type="ea1JpnChsDbPeriod"/>
            </a:pPr>
            <a:r>
              <a:rPr lang="zh-CN" altLang="en-US" b="1" dirty="0">
                <a:latin typeface="方正黑体简体" panose="02010601030101010101" pitchFamily="2" charset="-122"/>
                <a:ea typeface="方正黑体简体" panose="02010601030101010101" pitchFamily="2" charset="-122"/>
              </a:rPr>
              <a:t>现场采集</a:t>
            </a:r>
          </a:p>
        </p:txBody>
      </p:sp>
    </p:spTree>
    <p:extLst>
      <p:ext uri="{BB962C8B-B14F-4D97-AF65-F5344CB8AC3E}">
        <p14:creationId xmlns:p14="http://schemas.microsoft.com/office/powerpoint/2010/main" val="332035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834BC0E-6067-571A-5A7C-1A1C1BDB4CB6}"/>
              </a:ext>
            </a:extLst>
          </p:cNvPr>
          <p:cNvPicPr>
            <a:picLocks noChangeAspect="1"/>
          </p:cNvPicPr>
          <p:nvPr/>
        </p:nvPicPr>
        <p:blipFill>
          <a:blip r:embed="rId2"/>
          <a:stretch>
            <a:fillRect/>
          </a:stretch>
        </p:blipFill>
        <p:spPr>
          <a:xfrm>
            <a:off x="12205018" y="2029213"/>
            <a:ext cx="5003260" cy="3635674"/>
          </a:xfrm>
          <a:prstGeom prst="rect">
            <a:avLst/>
          </a:prstGeom>
        </p:spPr>
      </p:pic>
      <p:pic>
        <p:nvPicPr>
          <p:cNvPr id="1028" name="Picture 4">
            <a:extLst>
              <a:ext uri="{FF2B5EF4-FFF2-40B4-BE49-F238E27FC236}">
                <a16:creationId xmlns:a16="http://schemas.microsoft.com/office/drawing/2014/main" id="{6DEFBE3B-DCF8-0BE1-2E49-30AD548B9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7101" y="5376084"/>
            <a:ext cx="4283307" cy="2154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9F28D0-3F2B-28B1-4A1C-D3D83F9CF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7100" y="7327664"/>
            <a:ext cx="4283307" cy="213544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DE4A6BA-CEB0-68DB-4513-CE0F8F1EC517}"/>
              </a:ext>
            </a:extLst>
          </p:cNvPr>
          <p:cNvSpPr txBox="1"/>
          <p:nvPr/>
        </p:nvSpPr>
        <p:spPr>
          <a:xfrm>
            <a:off x="1016318" y="1195803"/>
            <a:ext cx="6096000" cy="1477328"/>
          </a:xfrm>
          <a:prstGeom prst="rect">
            <a:avLst/>
          </a:prstGeom>
          <a:noFill/>
        </p:spPr>
        <p:txBody>
          <a:bodyPr wrap="square">
            <a:spAutoFit/>
          </a:bodyPr>
          <a:lstStyle/>
          <a:p>
            <a:r>
              <a:rPr lang="en-US" altLang="zh-CN" sz="1800" u="none" strike="noStrike" dirty="0">
                <a:effectLst/>
              </a:rPr>
              <a:t>1</a:t>
            </a:r>
            <a:r>
              <a:rPr lang="zh-CN" altLang="en-US" sz="1800" u="none" strike="noStrike" dirty="0">
                <a:effectLst/>
              </a:rPr>
              <a:t>、采集车</a:t>
            </a:r>
            <a:br>
              <a:rPr lang="zh-CN" altLang="en-US" sz="1800" u="none" strike="noStrike" dirty="0">
                <a:effectLst/>
              </a:rPr>
            </a:br>
            <a:r>
              <a:rPr lang="en-US" altLang="zh-CN" sz="1800" u="none" strike="noStrike" dirty="0">
                <a:effectLst/>
              </a:rPr>
              <a:t>2</a:t>
            </a:r>
            <a:r>
              <a:rPr lang="zh-CN" altLang="en-US" sz="1800" u="none" strike="noStrike" dirty="0">
                <a:effectLst/>
              </a:rPr>
              <a:t>、高精度</a:t>
            </a:r>
            <a:r>
              <a:rPr lang="en-US" altLang="zh-CN" sz="1800" u="none" strike="noStrike" dirty="0">
                <a:effectLst/>
              </a:rPr>
              <a:t>GPS</a:t>
            </a:r>
            <a:br>
              <a:rPr lang="en-US" altLang="zh-CN" sz="1800" u="none" strike="noStrike" dirty="0">
                <a:effectLst/>
              </a:rPr>
            </a:br>
            <a:r>
              <a:rPr lang="en-US" altLang="zh-CN" sz="1800" u="none" strike="noStrike" dirty="0">
                <a:effectLst/>
              </a:rPr>
              <a:t>3</a:t>
            </a:r>
            <a:r>
              <a:rPr lang="zh-CN" altLang="en-US" sz="1800" u="none" strike="noStrike" dirty="0">
                <a:effectLst/>
              </a:rPr>
              <a:t>、全景相机</a:t>
            </a:r>
            <a:br>
              <a:rPr lang="zh-CN" altLang="en-US" sz="1800" u="none" strike="noStrike" dirty="0">
                <a:effectLst/>
              </a:rPr>
            </a:br>
            <a:r>
              <a:rPr lang="en-US" altLang="zh-CN" sz="1800" u="none" strike="noStrike" dirty="0">
                <a:effectLst/>
              </a:rPr>
              <a:t>4</a:t>
            </a:r>
            <a:r>
              <a:rPr lang="zh-CN" altLang="en-US" sz="1800" u="none" strike="noStrike" dirty="0">
                <a:effectLst/>
              </a:rPr>
              <a:t>、本地传输和存储设备</a:t>
            </a:r>
            <a:endParaRPr lang="en-US" altLang="zh-CN" sz="1800" u="none" strike="noStrike" dirty="0">
              <a:effectLst/>
            </a:endParaRPr>
          </a:p>
          <a:p>
            <a:r>
              <a:rPr lang="zh-CN" altLang="en-US" dirty="0"/>
              <a:t>其他：后期</a:t>
            </a:r>
            <a:r>
              <a:rPr lang="en-US" altLang="zh-CN" dirty="0"/>
              <a:t>AI</a:t>
            </a:r>
            <a:r>
              <a:rPr lang="zh-CN" altLang="en-US" dirty="0"/>
              <a:t>算法隐私处理图像</a:t>
            </a:r>
          </a:p>
        </p:txBody>
      </p:sp>
      <p:sp>
        <p:nvSpPr>
          <p:cNvPr id="8" name="文本框 7">
            <a:extLst>
              <a:ext uri="{FF2B5EF4-FFF2-40B4-BE49-F238E27FC236}">
                <a16:creationId xmlns:a16="http://schemas.microsoft.com/office/drawing/2014/main" id="{6714A982-219F-4A4F-60E9-557AFC1CD305}"/>
              </a:ext>
            </a:extLst>
          </p:cNvPr>
          <p:cNvSpPr txBox="1"/>
          <p:nvPr/>
        </p:nvSpPr>
        <p:spPr>
          <a:xfrm>
            <a:off x="2705941"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a:t>
            </a:r>
            <a:r>
              <a:rPr lang="zh-CN" altLang="en-US" sz="2400" b="1" dirty="0">
                <a:latin typeface="方正黑体简体" panose="02010601030101010101" pitchFamily="2" charset="-122"/>
                <a:ea typeface="方正黑体简体" panose="02010601030101010101" pitchFamily="2" charset="-122"/>
              </a:rPr>
              <a:t>街景图像现场采集方法介绍</a:t>
            </a:r>
          </a:p>
        </p:txBody>
      </p:sp>
      <p:sp>
        <p:nvSpPr>
          <p:cNvPr id="2" name="文本框 1">
            <a:extLst>
              <a:ext uri="{FF2B5EF4-FFF2-40B4-BE49-F238E27FC236}">
                <a16:creationId xmlns:a16="http://schemas.microsoft.com/office/drawing/2014/main" id="{2DCD39F0-FFFC-4DA7-A999-08490F88CDFC}"/>
              </a:ext>
            </a:extLst>
          </p:cNvPr>
          <p:cNvSpPr txBox="1"/>
          <p:nvPr/>
        </p:nvSpPr>
        <p:spPr>
          <a:xfrm>
            <a:off x="526946" y="505634"/>
            <a:ext cx="2178996"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3.1 </a:t>
            </a:r>
            <a:r>
              <a:rPr lang="zh-CN" altLang="en-US" sz="2400" b="1" dirty="0">
                <a:latin typeface="方正黑体简体" panose="02010601030101010101" pitchFamily="2" charset="-122"/>
                <a:ea typeface="方正黑体简体" panose="02010601030101010101" pitchFamily="2" charset="-122"/>
              </a:rPr>
              <a:t>数据获取</a:t>
            </a:r>
          </a:p>
        </p:txBody>
      </p:sp>
      <p:grpSp>
        <p:nvGrpSpPr>
          <p:cNvPr id="10" name="组合 9">
            <a:extLst>
              <a:ext uri="{FF2B5EF4-FFF2-40B4-BE49-F238E27FC236}">
                <a16:creationId xmlns:a16="http://schemas.microsoft.com/office/drawing/2014/main" id="{6909A00F-7E92-F832-48C5-C37655B01D6D}"/>
              </a:ext>
            </a:extLst>
          </p:cNvPr>
          <p:cNvGrpSpPr/>
          <p:nvPr/>
        </p:nvGrpSpPr>
        <p:grpSpPr>
          <a:xfrm>
            <a:off x="7112318" y="1367823"/>
            <a:ext cx="4139767" cy="4844154"/>
            <a:chOff x="6972574" y="2274326"/>
            <a:chExt cx="4139767" cy="4844154"/>
          </a:xfrm>
        </p:grpSpPr>
        <p:pic>
          <p:nvPicPr>
            <p:cNvPr id="4" name="图片 3">
              <a:extLst>
                <a:ext uri="{FF2B5EF4-FFF2-40B4-BE49-F238E27FC236}">
                  <a16:creationId xmlns:a16="http://schemas.microsoft.com/office/drawing/2014/main" id="{C450D78A-46A2-809C-92AD-6AB6EC3AB795}"/>
                </a:ext>
              </a:extLst>
            </p:cNvPr>
            <p:cNvPicPr>
              <a:picLocks noChangeAspect="1"/>
            </p:cNvPicPr>
            <p:nvPr/>
          </p:nvPicPr>
          <p:blipFill>
            <a:blip r:embed="rId5"/>
            <a:stretch>
              <a:fillRect/>
            </a:stretch>
          </p:blipFill>
          <p:spPr>
            <a:xfrm>
              <a:off x="6972574" y="3678052"/>
              <a:ext cx="4139767" cy="3440428"/>
            </a:xfrm>
            <a:prstGeom prst="rect">
              <a:avLst/>
            </a:prstGeom>
          </p:spPr>
        </p:pic>
        <p:pic>
          <p:nvPicPr>
            <p:cNvPr id="9" name="图片 8">
              <a:extLst>
                <a:ext uri="{FF2B5EF4-FFF2-40B4-BE49-F238E27FC236}">
                  <a16:creationId xmlns:a16="http://schemas.microsoft.com/office/drawing/2014/main" id="{994C7B31-D5C7-557B-B039-5BB547BF3C05}"/>
                </a:ext>
              </a:extLst>
            </p:cNvPr>
            <p:cNvPicPr>
              <a:picLocks noChangeAspect="1"/>
            </p:cNvPicPr>
            <p:nvPr/>
          </p:nvPicPr>
          <p:blipFill>
            <a:blip r:embed="rId6"/>
            <a:stretch>
              <a:fillRect/>
            </a:stretch>
          </p:blipFill>
          <p:spPr>
            <a:xfrm>
              <a:off x="7061315" y="2274326"/>
              <a:ext cx="4013086" cy="1486713"/>
            </a:xfrm>
            <a:prstGeom prst="rect">
              <a:avLst/>
            </a:prstGeom>
          </p:spPr>
        </p:pic>
      </p:grpSp>
      <p:grpSp>
        <p:nvGrpSpPr>
          <p:cNvPr id="12" name="组合 11">
            <a:extLst>
              <a:ext uri="{FF2B5EF4-FFF2-40B4-BE49-F238E27FC236}">
                <a16:creationId xmlns:a16="http://schemas.microsoft.com/office/drawing/2014/main" id="{7C604F30-E523-41E3-E26E-0DBE131B7BBC}"/>
              </a:ext>
            </a:extLst>
          </p:cNvPr>
          <p:cNvGrpSpPr/>
          <p:nvPr/>
        </p:nvGrpSpPr>
        <p:grpSpPr>
          <a:xfrm>
            <a:off x="749726" y="3572005"/>
            <a:ext cx="6299810" cy="2325286"/>
            <a:chOff x="749726" y="3572005"/>
            <a:chExt cx="6299810" cy="2325286"/>
          </a:xfrm>
        </p:grpSpPr>
        <p:pic>
          <p:nvPicPr>
            <p:cNvPr id="1026" name="Picture 2">
              <a:extLst>
                <a:ext uri="{FF2B5EF4-FFF2-40B4-BE49-F238E27FC236}">
                  <a16:creationId xmlns:a16="http://schemas.microsoft.com/office/drawing/2014/main" id="{DC078969-2E42-E542-571F-A96E11372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726" y="3572005"/>
              <a:ext cx="3602913" cy="23252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388A5F8A-4976-0133-8076-52B2C3185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1607" y="3572005"/>
              <a:ext cx="3487929" cy="23252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A168F3E3-6C2A-BC97-6A9B-13F4AABADEE2}"/>
              </a:ext>
            </a:extLst>
          </p:cNvPr>
          <p:cNvSpPr txBox="1"/>
          <p:nvPr/>
        </p:nvSpPr>
        <p:spPr>
          <a:xfrm>
            <a:off x="7283141" y="6268452"/>
            <a:ext cx="3789050" cy="369332"/>
          </a:xfrm>
          <a:prstGeom prst="rect">
            <a:avLst/>
          </a:prstGeom>
          <a:noFill/>
        </p:spPr>
        <p:txBody>
          <a:bodyPr wrap="square" rtlCol="0">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其他研究搭建的采集设备</a:t>
            </a:r>
          </a:p>
        </p:txBody>
      </p:sp>
      <p:sp>
        <p:nvSpPr>
          <p:cNvPr id="14" name="文本框 13">
            <a:extLst>
              <a:ext uri="{FF2B5EF4-FFF2-40B4-BE49-F238E27FC236}">
                <a16:creationId xmlns:a16="http://schemas.microsoft.com/office/drawing/2014/main" id="{D6A8B473-BC30-10A0-293D-77EBD575A8A2}"/>
              </a:ext>
            </a:extLst>
          </p:cNvPr>
          <p:cNvSpPr txBox="1"/>
          <p:nvPr/>
        </p:nvSpPr>
        <p:spPr>
          <a:xfrm>
            <a:off x="1667082" y="6268452"/>
            <a:ext cx="3789050" cy="369332"/>
          </a:xfrm>
          <a:prstGeom prst="rect">
            <a:avLst/>
          </a:prstGeom>
          <a:noFill/>
        </p:spPr>
        <p:txBody>
          <a:bodyPr wrap="square" rtlCol="0">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互联网公司街景采集车</a:t>
            </a:r>
          </a:p>
        </p:txBody>
      </p:sp>
    </p:spTree>
    <p:extLst>
      <p:ext uri="{BB962C8B-B14F-4D97-AF65-F5344CB8AC3E}">
        <p14:creationId xmlns:p14="http://schemas.microsoft.com/office/powerpoint/2010/main" val="15036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t="2475" b="3437"/>
          <a:stretch/>
        </p:blipFill>
        <p:spPr>
          <a:xfrm>
            <a:off x="5773458" y="4022739"/>
            <a:ext cx="2790954" cy="2242067"/>
          </a:xfrm>
          <a:prstGeom prst="rect">
            <a:avLst/>
          </a:prstGeom>
        </p:spPr>
      </p:pic>
      <p:pic>
        <p:nvPicPr>
          <p:cNvPr id="7" name="图片 6"/>
          <p:cNvPicPr>
            <a:picLocks noChangeAspect="1"/>
          </p:cNvPicPr>
          <p:nvPr/>
        </p:nvPicPr>
        <p:blipFill rotWithShape="1">
          <a:blip r:embed="rId3"/>
          <a:srcRect l="8095" t="9445" r="3032" b="46590"/>
          <a:stretch/>
        </p:blipFill>
        <p:spPr>
          <a:xfrm>
            <a:off x="330084" y="2425778"/>
            <a:ext cx="5342021" cy="3994872"/>
          </a:xfrm>
          <a:prstGeom prst="rect">
            <a:avLst/>
          </a:prstGeom>
        </p:spPr>
      </p:pic>
      <p:grpSp>
        <p:nvGrpSpPr>
          <p:cNvPr id="8" name="组合 7"/>
          <p:cNvGrpSpPr/>
          <p:nvPr/>
        </p:nvGrpSpPr>
        <p:grpSpPr>
          <a:xfrm>
            <a:off x="5507253" y="962769"/>
            <a:ext cx="1791106" cy="2533922"/>
            <a:chOff x="6499710" y="144152"/>
            <a:chExt cx="1183992" cy="1675023"/>
          </a:xfrm>
        </p:grpSpPr>
        <p:pic>
          <p:nvPicPr>
            <p:cNvPr id="9" name="图片 8"/>
            <p:cNvPicPr>
              <a:picLocks noChangeAspect="1"/>
            </p:cNvPicPr>
            <p:nvPr/>
          </p:nvPicPr>
          <p:blipFill rotWithShape="1">
            <a:blip r:embed="rId4"/>
            <a:srcRect b="14582"/>
            <a:stretch/>
          </p:blipFill>
          <p:spPr>
            <a:xfrm>
              <a:off x="6499710" y="144152"/>
              <a:ext cx="1183992" cy="1675023"/>
            </a:xfrm>
            <a:prstGeom prst="rect">
              <a:avLst/>
            </a:prstGeom>
          </p:spPr>
        </p:pic>
        <p:sp>
          <p:nvSpPr>
            <p:cNvPr id="10" name="文本框 9"/>
            <p:cNvSpPr txBox="1"/>
            <p:nvPr/>
          </p:nvSpPr>
          <p:spPr>
            <a:xfrm>
              <a:off x="7109857" y="332184"/>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A</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文本框 10"/>
            <p:cNvSpPr txBox="1"/>
            <p:nvPr/>
          </p:nvSpPr>
          <p:spPr>
            <a:xfrm>
              <a:off x="7315197" y="662079"/>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B</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文本框 11"/>
            <p:cNvSpPr txBox="1"/>
            <p:nvPr/>
          </p:nvSpPr>
          <p:spPr>
            <a:xfrm>
              <a:off x="7074944" y="939979"/>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C</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3" name="文本框 12"/>
            <p:cNvSpPr txBox="1"/>
            <p:nvPr/>
          </p:nvSpPr>
          <p:spPr>
            <a:xfrm>
              <a:off x="6675682" y="672561"/>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D</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14" name="组合 13"/>
          <p:cNvGrpSpPr/>
          <p:nvPr/>
        </p:nvGrpSpPr>
        <p:grpSpPr>
          <a:xfrm>
            <a:off x="8168555" y="772985"/>
            <a:ext cx="3540845" cy="2587584"/>
            <a:chOff x="8357814" y="110291"/>
            <a:chExt cx="3094875" cy="2261677"/>
          </a:xfrm>
        </p:grpSpPr>
        <p:grpSp>
          <p:nvGrpSpPr>
            <p:cNvPr id="15" name="组合 14"/>
            <p:cNvGrpSpPr/>
            <p:nvPr/>
          </p:nvGrpSpPr>
          <p:grpSpPr>
            <a:xfrm>
              <a:off x="8357814" y="144152"/>
              <a:ext cx="3054253" cy="2227816"/>
              <a:chOff x="-634702" y="3443531"/>
              <a:chExt cx="4362051" cy="3181742"/>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702" y="4239552"/>
                <a:ext cx="1828221" cy="1218814"/>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9204" y="3443531"/>
                <a:ext cx="1828221" cy="1218814"/>
              </a:xfrm>
              <a:prstGeom prst="rect">
                <a:avLst/>
              </a:prstGeom>
            </p:spPr>
          </p:pic>
          <p:pic>
            <p:nvPicPr>
              <p:cNvPr id="22" name="Picture 2" descr="正方体图标_正方体icon_正方体矢量图标_88ICON"/>
              <p:cNvPicPr>
                <a:picLocks noChangeAspect="1" noChangeArrowheads="1"/>
              </p:cNvPicPr>
              <p:nvPr/>
            </p:nvPicPr>
            <p:blipFill rotWithShape="1">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l="27702" t="19663" r="26151" b="38400"/>
              <a:stretch/>
            </p:blipFill>
            <p:spPr bwMode="auto">
              <a:xfrm>
                <a:off x="744843" y="4187645"/>
                <a:ext cx="1493451" cy="1357187"/>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9128" y="4710704"/>
                <a:ext cx="1828221" cy="1218814"/>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02" y="5406459"/>
                <a:ext cx="1828221" cy="1218814"/>
              </a:xfrm>
              <a:prstGeom prst="rect">
                <a:avLst/>
              </a:prstGeom>
            </p:spPr>
          </p:pic>
        </p:grpSp>
        <p:sp>
          <p:nvSpPr>
            <p:cNvPr id="16" name="文本框 15"/>
            <p:cNvSpPr txBox="1"/>
            <p:nvPr/>
          </p:nvSpPr>
          <p:spPr>
            <a:xfrm>
              <a:off x="10693622" y="110291"/>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A</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文本框 16"/>
            <p:cNvSpPr txBox="1"/>
            <p:nvPr/>
          </p:nvSpPr>
          <p:spPr>
            <a:xfrm>
              <a:off x="11106179" y="1020077"/>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B</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8" name="文本框 17"/>
            <p:cNvSpPr txBox="1"/>
            <p:nvPr/>
          </p:nvSpPr>
          <p:spPr>
            <a:xfrm>
              <a:off x="9785460" y="1629938"/>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C</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9" name="文本框 18"/>
            <p:cNvSpPr txBox="1"/>
            <p:nvPr/>
          </p:nvSpPr>
          <p:spPr>
            <a:xfrm>
              <a:off x="9062967" y="650689"/>
              <a:ext cx="346510" cy="461665"/>
            </a:xfrm>
            <a:prstGeom prst="rect">
              <a:avLst/>
            </a:prstGeom>
            <a:noFill/>
          </p:spPr>
          <p:txBody>
            <a:bodyPr wrap="square" rtlCol="0">
              <a:spAutoFit/>
            </a:bodyPr>
            <a:lstStyle/>
            <a:p>
              <a:r>
                <a:rPr lang="en-US" altLang="zh-CN" sz="2400" b="1" dirty="0">
                  <a:ln w="6600">
                    <a:solidFill>
                      <a:schemeClr val="accent2"/>
                    </a:solidFill>
                    <a:prstDash val="solid"/>
                  </a:ln>
                  <a:solidFill>
                    <a:srgbClr val="FFFFFF"/>
                  </a:solidFill>
                  <a:effectLst>
                    <a:outerShdw dist="38100" dir="2700000" algn="tl" rotWithShape="0">
                      <a:schemeClr val="accent2"/>
                    </a:outerShdw>
                  </a:effectLst>
                </a:rPr>
                <a:t>D</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25" name="文本框 24"/>
          <p:cNvSpPr txBox="1"/>
          <p:nvPr/>
        </p:nvSpPr>
        <p:spPr>
          <a:xfrm>
            <a:off x="857250" y="6488668"/>
            <a:ext cx="4572000" cy="369332"/>
          </a:xfrm>
          <a:prstGeom prst="rect">
            <a:avLst/>
          </a:prstGeom>
          <a:noFill/>
        </p:spPr>
        <p:txBody>
          <a:bodyPr wrap="square" rtlCol="0">
            <a:spAutoFit/>
          </a:bodyPr>
          <a:lstStyle/>
          <a:p>
            <a:r>
              <a:rPr lang="zh-CN" altLang="en-US" b="1" dirty="0">
                <a:solidFill>
                  <a:schemeClr val="bg2">
                    <a:lumMod val="75000"/>
                  </a:schemeClr>
                </a:solidFill>
                <a:latin typeface="微软雅黑" panose="020B0503020204020204" pitchFamily="34" charset="-122"/>
                <a:ea typeface="微软雅黑" panose="020B0503020204020204" pitchFamily="34" charset="-122"/>
              </a:rPr>
              <a:t>道路每隔</a:t>
            </a:r>
            <a:r>
              <a:rPr lang="en-US" altLang="zh-CN" b="1" dirty="0">
                <a:solidFill>
                  <a:schemeClr val="bg2">
                    <a:lumMod val="75000"/>
                  </a:schemeClr>
                </a:solidFill>
                <a:latin typeface="微软雅黑" panose="020B0503020204020204" pitchFamily="34" charset="-122"/>
                <a:ea typeface="微软雅黑" panose="020B0503020204020204" pitchFamily="34" charset="-122"/>
              </a:rPr>
              <a:t>50</a:t>
            </a:r>
            <a:r>
              <a:rPr lang="zh-CN" altLang="en-US" b="1" dirty="0">
                <a:solidFill>
                  <a:schemeClr val="bg2">
                    <a:lumMod val="75000"/>
                  </a:schemeClr>
                </a:solidFill>
                <a:latin typeface="微软雅黑" panose="020B0503020204020204" pitchFamily="34" charset="-122"/>
                <a:ea typeface="微软雅黑" panose="020B0503020204020204" pitchFamily="34" charset="-122"/>
              </a:rPr>
              <a:t>米设一采样点</a:t>
            </a:r>
          </a:p>
        </p:txBody>
      </p:sp>
      <p:sp>
        <p:nvSpPr>
          <p:cNvPr id="26" name="文本框 25"/>
          <p:cNvSpPr txBox="1"/>
          <p:nvPr/>
        </p:nvSpPr>
        <p:spPr>
          <a:xfrm>
            <a:off x="526945" y="1049815"/>
            <a:ext cx="5033123" cy="2169825"/>
          </a:xfrm>
          <a:prstGeom prst="rect">
            <a:avLst/>
          </a:prstGeom>
          <a:noFill/>
        </p:spPr>
        <p:txBody>
          <a:bodyPr wrap="square" rtlCol="0">
            <a:spAutoFit/>
          </a:bodyPr>
          <a:lstStyle/>
          <a:p>
            <a:pPr indent="0" fontAlgn="auto">
              <a:lnSpc>
                <a:spcPct val="150000"/>
              </a:lnSpc>
            </a:pPr>
            <a:r>
              <a:rPr lang="zh-CN" altLang="en-US" dirty="0">
                <a:latin typeface="微软雅黑" panose="020B0503020204020204" pitchFamily="34" charset="-122"/>
                <a:ea typeface="微软雅黑" panose="020B0503020204020204" pitchFamily="34" charset="-122"/>
              </a:rPr>
              <a:t>从百度街景爬取街景数据，道路每隔</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米设一采样点，采样点基本覆盖了厦门市道路，一个采样点有四张照片</a:t>
            </a:r>
          </a:p>
          <a:p>
            <a:pPr indent="0" fontAlgn="auto">
              <a:lnSpc>
                <a:spcPct val="150000"/>
              </a:lnSpc>
            </a:pPr>
            <a:endParaRPr lang="en-US" altLang="zh-CN" dirty="0">
              <a:latin typeface="微软雅黑" panose="020B0503020204020204" pitchFamily="34" charset="-122"/>
              <a:ea typeface="微软雅黑" panose="020B0503020204020204" pitchFamily="34" charset="-122"/>
            </a:endParaRPr>
          </a:p>
          <a:p>
            <a:pPr indent="0" fontAlgn="auto">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3.1 </a:t>
            </a:r>
            <a:r>
              <a:rPr lang="zh-CN" altLang="en-US" sz="2400" b="1" dirty="0">
                <a:latin typeface="方正黑体简体" panose="02010601030101010101" pitchFamily="2" charset="-122"/>
                <a:ea typeface="方正黑体简体" panose="02010601030101010101" pitchFamily="2" charset="-122"/>
              </a:rPr>
              <a:t>数据获取</a:t>
            </a:r>
          </a:p>
        </p:txBody>
      </p:sp>
      <p:pic>
        <p:nvPicPr>
          <p:cNvPr id="28" name="Picture 1" descr="C:\Users\Hronna\AppData\Local\YNote\data\qq0F44CCE220D3C148FB46564E84A64274\c9642abbbe0446f1bf1e786ead8d7e7e\clipboar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10805" y="3779584"/>
            <a:ext cx="3000950" cy="2598685"/>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8159387" y="6378269"/>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街景采样点空间分布</a:t>
            </a:r>
          </a:p>
        </p:txBody>
      </p:sp>
      <p:sp>
        <p:nvSpPr>
          <p:cNvPr id="30" name="矩形 29"/>
          <p:cNvSpPr/>
          <p:nvPr/>
        </p:nvSpPr>
        <p:spPr>
          <a:xfrm>
            <a:off x="8159387" y="337713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每个采样点有</a:t>
            </a:r>
            <a:r>
              <a:rPr lang="en-US" altLang="zh-CN" b="1" dirty="0">
                <a:solidFill>
                  <a:schemeClr val="bg2">
                    <a:lumMod val="75000"/>
                  </a:schemeClr>
                </a:solidFill>
                <a:latin typeface="微软雅黑" panose="020B0503020204020204" pitchFamily="34" charset="-122"/>
                <a:ea typeface="微软雅黑" panose="020B0503020204020204" pitchFamily="34" charset="-122"/>
              </a:rPr>
              <a:t>4</a:t>
            </a:r>
            <a:r>
              <a:rPr lang="zh-CN" altLang="en-US" b="1" dirty="0">
                <a:solidFill>
                  <a:schemeClr val="bg2">
                    <a:lumMod val="75000"/>
                  </a:schemeClr>
                </a:solidFill>
                <a:latin typeface="微软雅黑" panose="020B0503020204020204" pitchFamily="34" charset="-122"/>
                <a:ea typeface="微软雅黑" panose="020B0503020204020204" pitchFamily="34" charset="-122"/>
              </a:rPr>
              <a:t>张街景图片</a:t>
            </a:r>
          </a:p>
        </p:txBody>
      </p:sp>
      <p:sp>
        <p:nvSpPr>
          <p:cNvPr id="31" name="文本框 30">
            <a:extLst>
              <a:ext uri="{FF2B5EF4-FFF2-40B4-BE49-F238E27FC236}">
                <a16:creationId xmlns:a16="http://schemas.microsoft.com/office/drawing/2014/main" id="{6FA4F6B4-266D-4068-90F4-896182EFE3FF}"/>
              </a:ext>
            </a:extLst>
          </p:cNvPr>
          <p:cNvSpPr txBox="1"/>
          <p:nvPr/>
        </p:nvSpPr>
        <p:spPr>
          <a:xfrm>
            <a:off x="2705941"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a:t>
            </a:r>
            <a:r>
              <a:rPr lang="zh-CN" altLang="en-US" sz="2400" b="1" dirty="0">
                <a:latin typeface="方正黑体简体" panose="02010601030101010101" pitchFamily="2" charset="-122"/>
                <a:ea typeface="方正黑体简体" panose="02010601030101010101" pitchFamily="2" charset="-122"/>
              </a:rPr>
              <a:t>网络采集</a:t>
            </a:r>
          </a:p>
        </p:txBody>
      </p:sp>
    </p:spTree>
    <p:extLst>
      <p:ext uri="{BB962C8B-B14F-4D97-AF65-F5344CB8AC3E}">
        <p14:creationId xmlns:p14="http://schemas.microsoft.com/office/powerpoint/2010/main" val="1406311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943600" y="138823"/>
            <a:ext cx="6192340" cy="6592177"/>
            <a:chOff x="4781709" y="-578110"/>
            <a:chExt cx="6969283" cy="7419287"/>
          </a:xfrm>
        </p:grpSpPr>
        <p:pic>
          <p:nvPicPr>
            <p:cNvPr id="4" name="图片 3"/>
            <p:cNvPicPr>
              <a:picLocks noChangeAspect="1"/>
            </p:cNvPicPr>
            <p:nvPr/>
          </p:nvPicPr>
          <p:blipFill>
            <a:blip r:embed="rId3"/>
            <a:stretch>
              <a:fillRect/>
            </a:stretch>
          </p:blipFill>
          <p:spPr>
            <a:xfrm>
              <a:off x="4792981" y="-578110"/>
              <a:ext cx="6958011" cy="3529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4792981" y="2986654"/>
              <a:ext cx="6958011" cy="3547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3"/>
            <a:srcRect t="98634" r="93849"/>
            <a:stretch/>
          </p:blipFill>
          <p:spPr>
            <a:xfrm>
              <a:off x="4781709" y="6619428"/>
              <a:ext cx="1969009" cy="221749"/>
            </a:xfrm>
            <a:prstGeom prst="rect">
              <a:avLst/>
            </a:prstGeom>
          </p:spPr>
        </p:pic>
      </p:grpSp>
      <p:pic>
        <p:nvPicPr>
          <p:cNvPr id="8" name="图片 7"/>
          <p:cNvPicPr>
            <a:picLocks noChangeAspect="1"/>
          </p:cNvPicPr>
          <p:nvPr/>
        </p:nvPicPr>
        <p:blipFill rotWithShape="1">
          <a:blip r:embed="rId5"/>
          <a:srcRect l="386" t="876" r="767"/>
          <a:stretch/>
        </p:blipFill>
        <p:spPr>
          <a:xfrm>
            <a:off x="727901" y="4147526"/>
            <a:ext cx="2104832" cy="1406370"/>
          </a:xfrm>
          <a:prstGeom prst="rect">
            <a:avLst/>
          </a:prstGeom>
        </p:spPr>
      </p:pic>
      <p:sp>
        <p:nvSpPr>
          <p:cNvPr id="9" name="矩形 8"/>
          <p:cNvSpPr/>
          <p:nvPr/>
        </p:nvSpPr>
        <p:spPr>
          <a:xfrm>
            <a:off x="663366" y="3778194"/>
            <a:ext cx="3982180" cy="369332"/>
          </a:xfrm>
          <a:prstGeom prst="rect">
            <a:avLst/>
          </a:prstGeom>
        </p:spPr>
        <p:txBody>
          <a:bodyPr wrap="none">
            <a:spAutoFit/>
          </a:bodyPr>
          <a:lstStyle/>
          <a:p>
            <a:r>
              <a:rPr lang="zh-CN" altLang="en-US" dirty="0"/>
              <a:t>118.0446064_24.48737881_270_25.png</a:t>
            </a:r>
          </a:p>
        </p:txBody>
      </p:sp>
      <p:graphicFrame>
        <p:nvGraphicFramePr>
          <p:cNvPr id="10" name="表格 9"/>
          <p:cNvGraphicFramePr>
            <a:graphicFrameLocks noGrp="1"/>
          </p:cNvGraphicFramePr>
          <p:nvPr/>
        </p:nvGraphicFramePr>
        <p:xfrm>
          <a:off x="727903" y="5835234"/>
          <a:ext cx="4388671" cy="634992"/>
        </p:xfrm>
        <a:graphic>
          <a:graphicData uri="http://schemas.openxmlformats.org/drawingml/2006/table">
            <a:tbl>
              <a:tblPr>
                <a:tableStyleId>{5C22544A-7EE6-4342-B048-85BDC9FD1C3A}</a:tableStyleId>
              </a:tblPr>
              <a:tblGrid>
                <a:gridCol w="626953">
                  <a:extLst>
                    <a:ext uri="{9D8B030D-6E8A-4147-A177-3AD203B41FA5}">
                      <a16:colId xmlns:a16="http://schemas.microsoft.com/office/drawing/2014/main" val="20000"/>
                    </a:ext>
                  </a:extLst>
                </a:gridCol>
                <a:gridCol w="626953">
                  <a:extLst>
                    <a:ext uri="{9D8B030D-6E8A-4147-A177-3AD203B41FA5}">
                      <a16:colId xmlns:a16="http://schemas.microsoft.com/office/drawing/2014/main" val="20001"/>
                    </a:ext>
                  </a:extLst>
                </a:gridCol>
                <a:gridCol w="626953">
                  <a:extLst>
                    <a:ext uri="{9D8B030D-6E8A-4147-A177-3AD203B41FA5}">
                      <a16:colId xmlns:a16="http://schemas.microsoft.com/office/drawing/2014/main" val="20002"/>
                    </a:ext>
                  </a:extLst>
                </a:gridCol>
                <a:gridCol w="626953">
                  <a:extLst>
                    <a:ext uri="{9D8B030D-6E8A-4147-A177-3AD203B41FA5}">
                      <a16:colId xmlns:a16="http://schemas.microsoft.com/office/drawing/2014/main" val="20003"/>
                    </a:ext>
                  </a:extLst>
                </a:gridCol>
                <a:gridCol w="626953">
                  <a:extLst>
                    <a:ext uri="{9D8B030D-6E8A-4147-A177-3AD203B41FA5}">
                      <a16:colId xmlns:a16="http://schemas.microsoft.com/office/drawing/2014/main" val="20004"/>
                    </a:ext>
                  </a:extLst>
                </a:gridCol>
                <a:gridCol w="626953">
                  <a:extLst>
                    <a:ext uri="{9D8B030D-6E8A-4147-A177-3AD203B41FA5}">
                      <a16:colId xmlns:a16="http://schemas.microsoft.com/office/drawing/2014/main" val="20005"/>
                    </a:ext>
                  </a:extLst>
                </a:gridCol>
                <a:gridCol w="626953">
                  <a:extLst>
                    <a:ext uri="{9D8B030D-6E8A-4147-A177-3AD203B41FA5}">
                      <a16:colId xmlns:a16="http://schemas.microsoft.com/office/drawing/2014/main" val="20006"/>
                    </a:ext>
                  </a:extLst>
                </a:gridCol>
              </a:tblGrid>
              <a:tr h="317496">
                <a:tc>
                  <a:txBody>
                    <a:bodyPr/>
                    <a:lstStyle/>
                    <a:p>
                      <a:pPr algn="ctr" fontAlgn="t"/>
                      <a:r>
                        <a:rPr lang="zh-CN" altLang="en-US" sz="1400" u="none" strike="noStrike" kern="1200" dirty="0">
                          <a:solidFill>
                            <a:schemeClr val="bg1"/>
                          </a:solidFill>
                          <a:effectLst/>
                          <a:latin typeface="+mn-lt"/>
                          <a:ea typeface="+mn-ea"/>
                          <a:cs typeface="+mn-cs"/>
                        </a:rPr>
                        <a:t>天空</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6295C0"/>
                    </a:solidFill>
                  </a:tcPr>
                </a:tc>
                <a:tc>
                  <a:txBody>
                    <a:bodyPr/>
                    <a:lstStyle/>
                    <a:p>
                      <a:pPr algn="ctr" fontAlgn="t"/>
                      <a:r>
                        <a:rPr lang="zh-CN" altLang="en-US" sz="1400" u="none" strike="noStrike" kern="1200" dirty="0">
                          <a:solidFill>
                            <a:schemeClr val="bg1"/>
                          </a:solidFill>
                          <a:effectLst/>
                          <a:latin typeface="+mn-lt"/>
                          <a:ea typeface="+mn-ea"/>
                          <a:cs typeface="+mn-cs"/>
                        </a:rPr>
                        <a:t>树木</a:t>
                      </a:r>
                    </a:p>
                  </a:txBody>
                  <a:tcPr marL="9525" marR="9525" marT="9525" marB="0" anchor="ctr">
                    <a:lnT w="12700" cap="flat" cmpd="sng" algn="ctr">
                      <a:solidFill>
                        <a:schemeClr val="tx1"/>
                      </a:solidFill>
                      <a:prstDash val="solid"/>
                      <a:round/>
                      <a:headEnd type="none" w="med" len="med"/>
                      <a:tailEnd type="none" w="med" len="med"/>
                    </a:lnT>
                    <a:solidFill>
                      <a:srgbClr val="638120"/>
                    </a:solidFill>
                  </a:tcPr>
                </a:tc>
                <a:tc>
                  <a:txBody>
                    <a:bodyPr/>
                    <a:lstStyle/>
                    <a:p>
                      <a:pPr algn="ctr" fontAlgn="t"/>
                      <a:r>
                        <a:rPr lang="zh-CN" altLang="en-US" sz="1400" u="none" strike="noStrike" kern="1200" dirty="0">
                          <a:solidFill>
                            <a:schemeClr val="bg1"/>
                          </a:solidFill>
                          <a:effectLst/>
                          <a:latin typeface="+mn-lt"/>
                          <a:ea typeface="+mn-ea"/>
                          <a:cs typeface="+mn-cs"/>
                        </a:rPr>
                        <a:t>建筑</a:t>
                      </a:r>
                    </a:p>
                  </a:txBody>
                  <a:tcPr marL="9525" marR="9525" marT="9525" marB="0" anchor="ctr">
                    <a:lnT w="12700" cap="flat" cmpd="sng" algn="ctr">
                      <a:solidFill>
                        <a:schemeClr val="tx1"/>
                      </a:solidFill>
                      <a:prstDash val="solid"/>
                      <a:round/>
                      <a:headEnd type="none" w="med" len="med"/>
                      <a:tailEnd type="none" w="med" len="med"/>
                    </a:lnT>
                    <a:solidFill>
                      <a:srgbClr val="595756"/>
                    </a:solidFill>
                  </a:tcPr>
                </a:tc>
                <a:tc>
                  <a:txBody>
                    <a:bodyPr/>
                    <a:lstStyle/>
                    <a:p>
                      <a:pPr algn="ctr" fontAlgn="t"/>
                      <a:r>
                        <a:rPr lang="zh-CN" altLang="en-US" sz="1400" u="none" strike="noStrike" kern="1200" dirty="0">
                          <a:solidFill>
                            <a:schemeClr val="bg1"/>
                          </a:solidFill>
                          <a:effectLst/>
                          <a:latin typeface="+mn-lt"/>
                          <a:ea typeface="+mn-ea"/>
                          <a:cs typeface="+mn-cs"/>
                        </a:rPr>
                        <a:t>机动车</a:t>
                      </a:r>
                    </a:p>
                  </a:txBody>
                  <a:tcPr marL="9525" marR="9525" marT="9525" marB="0" anchor="ctr">
                    <a:lnT w="12700" cap="flat" cmpd="sng" algn="ctr">
                      <a:solidFill>
                        <a:schemeClr val="tx1"/>
                      </a:solidFill>
                      <a:prstDash val="solid"/>
                      <a:round/>
                      <a:headEnd type="none" w="med" len="med"/>
                      <a:tailEnd type="none" w="med" len="med"/>
                    </a:lnT>
                    <a:solidFill>
                      <a:srgbClr val="060584"/>
                    </a:solidFill>
                  </a:tcPr>
                </a:tc>
                <a:tc>
                  <a:txBody>
                    <a:bodyPr/>
                    <a:lstStyle/>
                    <a:p>
                      <a:pPr algn="ctr" fontAlgn="t"/>
                      <a:r>
                        <a:rPr lang="zh-CN" altLang="en-US" sz="1400" u="none" strike="noStrike" kern="1200" dirty="0">
                          <a:solidFill>
                            <a:schemeClr val="bg1"/>
                          </a:solidFill>
                          <a:effectLst/>
                          <a:latin typeface="+mn-lt"/>
                          <a:ea typeface="+mn-ea"/>
                          <a:cs typeface="+mn-cs"/>
                        </a:rPr>
                        <a:t>道路</a:t>
                      </a:r>
                    </a:p>
                  </a:txBody>
                  <a:tcPr marL="9525" marR="9525" marT="9525" marB="0" anchor="ctr">
                    <a:lnT w="12700" cap="flat" cmpd="sng" algn="ctr">
                      <a:solidFill>
                        <a:schemeClr val="tx1"/>
                      </a:solidFill>
                      <a:prstDash val="solid"/>
                      <a:round/>
                      <a:headEnd type="none" w="med" len="med"/>
                      <a:tailEnd type="none" w="med" len="med"/>
                    </a:lnT>
                    <a:solidFill>
                      <a:srgbClr val="774277"/>
                    </a:solidFill>
                  </a:tcPr>
                </a:tc>
                <a:tc>
                  <a:txBody>
                    <a:bodyPr/>
                    <a:lstStyle/>
                    <a:p>
                      <a:pPr algn="ctr" fontAlgn="t"/>
                      <a:r>
                        <a:rPr lang="zh-CN" altLang="en-US" sz="1400" u="none" strike="noStrike" dirty="0">
                          <a:solidFill>
                            <a:schemeClr val="bg1"/>
                          </a:solidFill>
                          <a:effectLst/>
                        </a:rPr>
                        <a:t>绿化</a:t>
                      </a:r>
                      <a:endParaRPr lang="zh-CN" altLang="en-US" sz="1400" b="1"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solidFill>
                      <a:srgbClr val="8EE08B"/>
                    </a:solidFill>
                  </a:tcPr>
                </a:tc>
                <a:tc>
                  <a:txBody>
                    <a:bodyPr/>
                    <a:lstStyle/>
                    <a:p>
                      <a:pPr algn="ctr" fontAlgn="t"/>
                      <a:r>
                        <a:rPr lang="zh-CN" altLang="en-US" sz="1400" u="none" strike="noStrike" dirty="0">
                          <a:solidFill>
                            <a:schemeClr val="bg1"/>
                          </a:solidFill>
                          <a:effectLst/>
                        </a:rPr>
                        <a:t>路牌</a:t>
                      </a:r>
                      <a:endParaRPr lang="zh-CN" altLang="en-US" sz="1400" b="1"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1E128"/>
                    </a:solidFill>
                  </a:tcPr>
                </a:tc>
                <a:extLst>
                  <a:ext uri="{0D108BD9-81ED-4DB2-BD59-A6C34878D82A}">
                    <a16:rowId xmlns:a16="http://schemas.microsoft.com/office/drawing/2014/main" val="10000"/>
                  </a:ext>
                </a:extLst>
              </a:tr>
              <a:tr h="317496">
                <a:tc>
                  <a:txBody>
                    <a:bodyPr/>
                    <a:lstStyle/>
                    <a:p>
                      <a:pPr algn="ctr" fontAlgn="b"/>
                      <a:r>
                        <a:rPr lang="en-US" altLang="zh-CN" sz="1400" u="none" strike="noStrike" dirty="0">
                          <a:solidFill>
                            <a:schemeClr val="bg1"/>
                          </a:solidFill>
                          <a:effectLst/>
                        </a:rPr>
                        <a:t>23.2%</a:t>
                      </a:r>
                      <a:endParaRPr lang="en-US" altLang="zh-CN" sz="14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6295C0"/>
                    </a:solidFill>
                  </a:tcPr>
                </a:tc>
                <a:tc>
                  <a:txBody>
                    <a:bodyPr/>
                    <a:lstStyle/>
                    <a:p>
                      <a:pPr algn="ctr" fontAlgn="b"/>
                      <a:r>
                        <a:rPr lang="en-US" altLang="zh-CN" sz="1400" u="none" strike="noStrike" dirty="0">
                          <a:solidFill>
                            <a:schemeClr val="bg1"/>
                          </a:solidFill>
                          <a:effectLst/>
                        </a:rPr>
                        <a:t>8.8%</a:t>
                      </a:r>
                      <a:endParaRPr lang="en-US" altLang="zh-CN" sz="14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solidFill>
                      <a:srgbClr val="638120"/>
                    </a:solidFill>
                  </a:tcPr>
                </a:tc>
                <a:tc>
                  <a:txBody>
                    <a:bodyPr/>
                    <a:lstStyle/>
                    <a:p>
                      <a:pPr algn="ctr" fontAlgn="b"/>
                      <a:r>
                        <a:rPr lang="en-US" altLang="zh-CN" sz="1400" u="none" strike="noStrike" kern="1200" dirty="0">
                          <a:solidFill>
                            <a:schemeClr val="bg1"/>
                          </a:solidFill>
                          <a:effectLst/>
                          <a:latin typeface="+mn-lt"/>
                          <a:ea typeface="+mn-ea"/>
                          <a:cs typeface="+mn-cs"/>
                        </a:rPr>
                        <a:t>24.3%</a:t>
                      </a:r>
                    </a:p>
                  </a:txBody>
                  <a:tcPr marL="9525" marR="9525" marT="9525" marB="0" anchor="ctr">
                    <a:lnB w="12700" cap="flat" cmpd="sng" algn="ctr">
                      <a:solidFill>
                        <a:schemeClr val="tx1"/>
                      </a:solidFill>
                      <a:prstDash val="solid"/>
                      <a:round/>
                      <a:headEnd type="none" w="med" len="med"/>
                      <a:tailEnd type="none" w="med" len="med"/>
                    </a:lnB>
                    <a:solidFill>
                      <a:srgbClr val="595756"/>
                    </a:solidFill>
                  </a:tcPr>
                </a:tc>
                <a:tc>
                  <a:txBody>
                    <a:bodyPr/>
                    <a:lstStyle/>
                    <a:p>
                      <a:pPr algn="ctr" fontAlgn="b"/>
                      <a:r>
                        <a:rPr lang="en-US" altLang="zh-CN" sz="1400" u="none" strike="noStrike" kern="1200" dirty="0">
                          <a:solidFill>
                            <a:schemeClr val="bg1"/>
                          </a:solidFill>
                          <a:effectLst/>
                          <a:latin typeface="+mn-lt"/>
                          <a:ea typeface="+mn-ea"/>
                          <a:cs typeface="+mn-cs"/>
                        </a:rPr>
                        <a:t>0.5%</a:t>
                      </a:r>
                    </a:p>
                  </a:txBody>
                  <a:tcPr marL="9525" marR="9525" marT="9525" marB="0" anchor="ctr">
                    <a:lnB w="12700" cap="flat" cmpd="sng" algn="ctr">
                      <a:solidFill>
                        <a:schemeClr val="tx1"/>
                      </a:solidFill>
                      <a:prstDash val="solid"/>
                      <a:round/>
                      <a:headEnd type="none" w="med" len="med"/>
                      <a:tailEnd type="none" w="med" len="med"/>
                    </a:lnB>
                    <a:solidFill>
                      <a:srgbClr val="060584"/>
                    </a:solidFill>
                  </a:tcPr>
                </a:tc>
                <a:tc>
                  <a:txBody>
                    <a:bodyPr/>
                    <a:lstStyle/>
                    <a:p>
                      <a:pPr algn="ctr" fontAlgn="b"/>
                      <a:r>
                        <a:rPr lang="en-US" altLang="zh-CN" sz="1400" u="none" strike="noStrike" kern="1200" dirty="0">
                          <a:solidFill>
                            <a:schemeClr val="bg1"/>
                          </a:solidFill>
                          <a:effectLst/>
                          <a:latin typeface="+mn-lt"/>
                          <a:ea typeface="+mn-ea"/>
                          <a:cs typeface="+mn-cs"/>
                        </a:rPr>
                        <a:t>28.9%</a:t>
                      </a:r>
                    </a:p>
                  </a:txBody>
                  <a:tcPr marL="9525" marR="9525" marT="9525" marB="0" anchor="ctr">
                    <a:lnB w="12700" cap="flat" cmpd="sng" algn="ctr">
                      <a:solidFill>
                        <a:schemeClr val="tx1"/>
                      </a:solidFill>
                      <a:prstDash val="solid"/>
                      <a:round/>
                      <a:headEnd type="none" w="med" len="med"/>
                      <a:tailEnd type="none" w="med" len="med"/>
                    </a:lnB>
                    <a:solidFill>
                      <a:srgbClr val="774277"/>
                    </a:solidFill>
                  </a:tcPr>
                </a:tc>
                <a:tc>
                  <a:txBody>
                    <a:bodyPr/>
                    <a:lstStyle/>
                    <a:p>
                      <a:pPr algn="ctr" fontAlgn="b"/>
                      <a:r>
                        <a:rPr lang="en-US" altLang="zh-CN" sz="1400" u="none" strike="noStrike" dirty="0">
                          <a:solidFill>
                            <a:schemeClr val="bg1"/>
                          </a:solidFill>
                          <a:effectLst/>
                        </a:rPr>
                        <a:t>11.0%</a:t>
                      </a:r>
                      <a:endParaRPr lang="en-US" altLang="zh-CN" sz="14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solidFill>
                      <a:srgbClr val="8EE08B"/>
                    </a:solidFill>
                  </a:tcPr>
                </a:tc>
                <a:tc>
                  <a:txBody>
                    <a:bodyPr/>
                    <a:lstStyle/>
                    <a:p>
                      <a:pPr algn="ctr" fontAlgn="b"/>
                      <a:r>
                        <a:rPr lang="en-US" altLang="zh-CN" sz="1400" u="none" strike="noStrike" dirty="0">
                          <a:solidFill>
                            <a:schemeClr val="bg1"/>
                          </a:solidFill>
                          <a:effectLst/>
                        </a:rPr>
                        <a:t>1.3%</a:t>
                      </a:r>
                      <a:endParaRPr lang="en-US" altLang="zh-CN" sz="14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1E128"/>
                    </a:solidFill>
                  </a:tcPr>
                </a:tc>
                <a:extLst>
                  <a:ext uri="{0D108BD9-81ED-4DB2-BD59-A6C34878D82A}">
                    <a16:rowId xmlns:a16="http://schemas.microsoft.com/office/drawing/2014/main" val="10001"/>
                  </a:ext>
                </a:extLst>
              </a:tr>
            </a:tbl>
          </a:graphicData>
        </a:graphic>
      </p:graphicFrame>
      <p:pic>
        <p:nvPicPr>
          <p:cNvPr id="11" name="图片 10"/>
          <p:cNvPicPr>
            <a:picLocks noChangeAspect="1"/>
          </p:cNvPicPr>
          <p:nvPr/>
        </p:nvPicPr>
        <p:blipFill>
          <a:blip r:embed="rId6"/>
          <a:stretch>
            <a:fillRect/>
          </a:stretch>
        </p:blipFill>
        <p:spPr>
          <a:xfrm>
            <a:off x="3004765" y="4147526"/>
            <a:ext cx="2111809" cy="1406370"/>
          </a:xfrm>
          <a:prstGeom prst="rect">
            <a:avLst/>
          </a:prstGeom>
        </p:spPr>
      </p:pic>
      <p:sp>
        <p:nvSpPr>
          <p:cNvPr id="6" name="下箭头 5"/>
          <p:cNvSpPr/>
          <p:nvPr/>
        </p:nvSpPr>
        <p:spPr>
          <a:xfrm>
            <a:off x="8226502" y="2946400"/>
            <a:ext cx="1349298" cy="612170"/>
          </a:xfrm>
          <a:prstGeom prst="downArrow">
            <a:avLst/>
          </a:prstGeom>
          <a:solidFill>
            <a:srgbClr val="8EE08B"/>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文本框 18"/>
          <p:cNvSpPr txBox="1"/>
          <p:nvPr/>
        </p:nvSpPr>
        <p:spPr>
          <a:xfrm>
            <a:off x="526945" y="1049815"/>
            <a:ext cx="5248393" cy="553998"/>
          </a:xfrm>
          <a:prstGeom prst="rect">
            <a:avLst/>
          </a:prstGeom>
          <a:noFill/>
        </p:spPr>
        <p:txBody>
          <a:bodyPr wrap="square" rtlCol="0">
            <a:spAutoFit/>
          </a:bodyPr>
          <a:lstStyle/>
          <a:p>
            <a:pPr indent="0" fontAlgn="auto">
              <a:lnSpc>
                <a:spcPct val="150000"/>
              </a:lnSpc>
            </a:pPr>
            <a:r>
              <a:rPr lang="en-US" altLang="zh-CN" sz="2000" b="1" dirty="0">
                <a:latin typeface="微软雅黑" panose="020B0503020204020204" pitchFamily="34" charset="-122"/>
                <a:ea typeface="微软雅黑" panose="020B0503020204020204" pitchFamily="34" charset="-122"/>
              </a:rPr>
              <a:t>DeepLabv3+ </a:t>
            </a:r>
            <a:r>
              <a:rPr lang="zh-CN" altLang="en-US" sz="2000" b="1" dirty="0">
                <a:latin typeface="微软雅黑" panose="020B0503020204020204" pitchFamily="34" charset="-122"/>
                <a:ea typeface="微软雅黑" panose="020B0503020204020204" pitchFamily="34" charset="-122"/>
              </a:rPr>
              <a:t>深度学习分割图像</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3.2</a:t>
            </a:r>
            <a:r>
              <a:rPr lang="zh-CN" altLang="en-US" sz="2400" b="1" dirty="0">
                <a:latin typeface="方正黑体简体" panose="02010601030101010101" pitchFamily="2" charset="-122"/>
                <a:ea typeface="方正黑体简体" panose="02010601030101010101" pitchFamily="2" charset="-122"/>
              </a:rPr>
              <a:t>图像分割</a:t>
            </a:r>
          </a:p>
        </p:txBody>
      </p:sp>
      <p:sp>
        <p:nvSpPr>
          <p:cNvPr id="21" name="文本框 20"/>
          <p:cNvSpPr txBox="1"/>
          <p:nvPr/>
        </p:nvSpPr>
        <p:spPr>
          <a:xfrm>
            <a:off x="272945" y="1678211"/>
            <a:ext cx="5670655" cy="1815882"/>
          </a:xfrm>
          <a:prstGeom prst="rect">
            <a:avLst/>
          </a:prstGeom>
          <a:noFill/>
        </p:spPr>
        <p:txBody>
          <a:bodyPr wrap="square" rtlCol="0">
            <a:spAutoFit/>
          </a:bodyPr>
          <a:lstStyle/>
          <a:p>
            <a:pPr fontAlgn="auto"/>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输入图像：</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进行预处理，例如归一化</a:t>
            </a:r>
          </a:p>
          <a:p>
            <a:pPr fontAlgn="auto"/>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特征提取：</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使用主干网络提取特征图（使用</a:t>
            </a:r>
            <a:r>
              <a:rPr lang="en-US" altLang="zh-CN" sz="1600" dirty="0">
                <a:latin typeface="微软雅黑" panose="020B0503020204020204" pitchFamily="34" charset="-122"/>
                <a:ea typeface="微软雅黑" panose="020B0503020204020204" pitchFamily="34" charset="-122"/>
              </a:rPr>
              <a:t>ResNet-101</a:t>
            </a:r>
            <a:r>
              <a:rPr lang="zh-CN" altLang="en-US" sz="1600" dirty="0">
                <a:latin typeface="微软雅黑" panose="020B0503020204020204" pitchFamily="34" charset="-122"/>
                <a:ea typeface="微软雅黑" panose="020B0503020204020204" pitchFamily="34" charset="-122"/>
              </a:rPr>
              <a:t>）</a:t>
            </a:r>
          </a:p>
          <a:p>
            <a:pPr fontAlgn="auto"/>
            <a:r>
              <a:rPr lang="en-US" altLang="zh-CN" sz="1600" dirty="0">
                <a:latin typeface="微软雅黑" panose="020B0503020204020204" pitchFamily="34" charset="-122"/>
                <a:ea typeface="微软雅黑" panose="020B0503020204020204" pitchFamily="34" charset="-122"/>
              </a:rPr>
              <a:t>3. ASPP</a:t>
            </a:r>
            <a:r>
              <a:rPr lang="zh-CN" altLang="en-US" sz="1600" dirty="0">
                <a:latin typeface="微软雅黑" panose="020B0503020204020204" pitchFamily="34" charset="-122"/>
                <a:ea typeface="微软雅黑" panose="020B0503020204020204" pitchFamily="34" charset="-122"/>
              </a:rPr>
              <a:t>模块：</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应用多个不同膨胀率的卷积捕捉多尺度信息</a:t>
            </a:r>
          </a:p>
          <a:p>
            <a:pPr fontAlgn="auto"/>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编码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解码结构：</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编码器生成特征图，解码器逐步恢复空间分辨率</a:t>
            </a:r>
          </a:p>
          <a:p>
            <a:pPr fontAlgn="auto"/>
            <a:r>
              <a:rPr lang="en-US" altLang="zh-CN" sz="1600" dirty="0">
                <a:latin typeface="微软雅黑" panose="020B0503020204020204" pitchFamily="34" charset="-122"/>
                <a:ea typeface="微软雅黑" panose="020B0503020204020204" pitchFamily="34" charset="-122"/>
              </a:rPr>
              <a:t>5. </a:t>
            </a:r>
            <a:r>
              <a:rPr lang="zh-CN" altLang="en-US" sz="1600" dirty="0">
                <a:latin typeface="微软雅黑" panose="020B0503020204020204" pitchFamily="34" charset="-122"/>
                <a:ea typeface="微软雅黑" panose="020B0503020204020204" pitchFamily="34" charset="-122"/>
              </a:rPr>
              <a:t>最终预测：</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使用逐像素的</a:t>
            </a:r>
            <a:r>
              <a:rPr lang="en-US" altLang="zh-CN" sz="1600" dirty="0" err="1">
                <a:latin typeface="微软雅黑" panose="020B0503020204020204" pitchFamily="34" charset="-122"/>
                <a:ea typeface="微软雅黑" panose="020B0503020204020204" pitchFamily="34" charset="-122"/>
              </a:rPr>
              <a:t>Softmax</a:t>
            </a:r>
            <a:r>
              <a:rPr lang="zh-CN" altLang="en-US" sz="1600" dirty="0">
                <a:latin typeface="微软雅黑" panose="020B0503020204020204" pitchFamily="34" charset="-122"/>
                <a:ea typeface="微软雅黑" panose="020B0503020204020204" pitchFamily="34" charset="-122"/>
              </a:rPr>
              <a:t>分类器进行预测，得到每个像素的类别</a:t>
            </a:r>
          </a:p>
        </p:txBody>
      </p:sp>
      <p:sp>
        <p:nvSpPr>
          <p:cNvPr id="14" name="矩形 13"/>
          <p:cNvSpPr/>
          <p:nvPr/>
        </p:nvSpPr>
        <p:spPr>
          <a:xfrm>
            <a:off x="579022" y="648866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图像分割结果</a:t>
            </a:r>
          </a:p>
        </p:txBody>
      </p:sp>
      <p:sp>
        <p:nvSpPr>
          <p:cNvPr id="15" name="矩形 14"/>
          <p:cNvSpPr/>
          <p:nvPr/>
        </p:nvSpPr>
        <p:spPr>
          <a:xfrm>
            <a:off x="7081422" y="6488668"/>
            <a:ext cx="4150868" cy="369332"/>
          </a:xfrm>
          <a:prstGeom prst="rect">
            <a:avLst/>
          </a:prstGeom>
        </p:spPr>
        <p:txBody>
          <a:bodyPr wrap="square">
            <a:spAutoFit/>
          </a:bodyPr>
          <a:lstStyle/>
          <a:p>
            <a:pPr algn="ctr"/>
            <a:r>
              <a:rPr lang="en-US" altLang="zh-CN" b="1" dirty="0">
                <a:solidFill>
                  <a:schemeClr val="bg2">
                    <a:lumMod val="75000"/>
                  </a:schemeClr>
                </a:solidFill>
                <a:latin typeface="微软雅黑" panose="020B0503020204020204" pitchFamily="34" charset="-122"/>
                <a:ea typeface="微软雅黑" panose="020B0503020204020204" pitchFamily="34" charset="-122"/>
              </a:rPr>
              <a:t>43</a:t>
            </a:r>
            <a:r>
              <a:rPr lang="zh-CN" altLang="en-US" b="1" dirty="0">
                <a:solidFill>
                  <a:schemeClr val="bg2">
                    <a:lumMod val="75000"/>
                  </a:schemeClr>
                </a:solidFill>
                <a:latin typeface="微软雅黑" panose="020B0503020204020204" pitchFamily="34" charset="-122"/>
                <a:ea typeface="微软雅黑" panose="020B0503020204020204" pitchFamily="34" charset="-122"/>
              </a:rPr>
              <a:t>万张街景图片</a:t>
            </a:r>
          </a:p>
        </p:txBody>
      </p:sp>
      <p:cxnSp>
        <p:nvCxnSpPr>
          <p:cNvPr id="3" name="直接连接符 2"/>
          <p:cNvCxnSpPr/>
          <p:nvPr/>
        </p:nvCxnSpPr>
        <p:spPr>
          <a:xfrm flipH="1">
            <a:off x="727901" y="5553896"/>
            <a:ext cx="2276864" cy="2813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16574" y="5553896"/>
            <a:ext cx="0" cy="28133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46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31331" y="1960266"/>
            <a:ext cx="2590800" cy="646331"/>
          </a:xfrm>
          <a:prstGeom prst="rect">
            <a:avLst/>
          </a:prstGeom>
          <a:noFill/>
        </p:spPr>
        <p:txBody>
          <a:bodyPr wrap="square" rtlCol="0">
            <a:spAutoFit/>
          </a:bodyPr>
          <a:lstStyle/>
          <a:p>
            <a:r>
              <a:rPr lang="en-US" altLang="zh-CN" dirty="0"/>
              <a:t>Bicycle</a:t>
            </a:r>
          </a:p>
          <a:p>
            <a:r>
              <a:rPr lang="zh-CN" altLang="en-US" dirty="0"/>
              <a:t>自行车</a:t>
            </a:r>
          </a:p>
        </p:txBody>
      </p:sp>
      <p:sp>
        <p:nvSpPr>
          <p:cNvPr id="11" name="文本框 10"/>
          <p:cNvSpPr txBox="1"/>
          <p:nvPr/>
        </p:nvSpPr>
        <p:spPr>
          <a:xfrm>
            <a:off x="831331" y="4436766"/>
            <a:ext cx="2590800" cy="646331"/>
          </a:xfrm>
          <a:prstGeom prst="rect">
            <a:avLst/>
          </a:prstGeom>
          <a:noFill/>
        </p:spPr>
        <p:txBody>
          <a:bodyPr wrap="square" rtlCol="0">
            <a:spAutoFit/>
          </a:bodyPr>
          <a:lstStyle/>
          <a:p>
            <a:r>
              <a:rPr lang="en-US" altLang="zh-CN" dirty="0"/>
              <a:t>Sidewalk</a:t>
            </a:r>
          </a:p>
          <a:p>
            <a:r>
              <a:rPr lang="zh-CN" altLang="en-US" dirty="0"/>
              <a:t>人行道</a:t>
            </a:r>
          </a:p>
        </p:txBody>
      </p:sp>
      <p:pic>
        <p:nvPicPr>
          <p:cNvPr id="12" name="图片 11"/>
          <p:cNvPicPr>
            <a:picLocks noChangeAspect="1"/>
          </p:cNvPicPr>
          <p:nvPr/>
        </p:nvPicPr>
        <p:blipFill>
          <a:blip r:embed="rId2"/>
          <a:stretch>
            <a:fillRect/>
          </a:stretch>
        </p:blipFill>
        <p:spPr>
          <a:xfrm>
            <a:off x="14453598" y="3686240"/>
            <a:ext cx="5405438" cy="2510608"/>
          </a:xfrm>
          <a:prstGeom prst="rect">
            <a:avLst/>
          </a:prstGeom>
        </p:spPr>
      </p:pic>
      <p:pic>
        <p:nvPicPr>
          <p:cNvPr id="13" name="图片 12"/>
          <p:cNvPicPr>
            <a:picLocks noChangeAspect="1"/>
          </p:cNvPicPr>
          <p:nvPr/>
        </p:nvPicPr>
        <p:blipFill>
          <a:blip r:embed="rId3"/>
          <a:stretch>
            <a:fillRect/>
          </a:stretch>
        </p:blipFill>
        <p:spPr>
          <a:xfrm>
            <a:off x="14142970" y="1866338"/>
            <a:ext cx="6438900" cy="1976855"/>
          </a:xfrm>
          <a:prstGeom prst="rect">
            <a:avLst/>
          </a:prstGeom>
        </p:spPr>
      </p:pic>
      <p:pic>
        <p:nvPicPr>
          <p:cNvPr id="14" name="图片 13"/>
          <p:cNvPicPr>
            <a:picLocks noChangeAspect="1"/>
          </p:cNvPicPr>
          <p:nvPr/>
        </p:nvPicPr>
        <p:blipFill>
          <a:blip r:embed="rId4"/>
          <a:srcRect t="31897"/>
          <a:stretch/>
        </p:blipFill>
        <p:spPr>
          <a:xfrm>
            <a:off x="2495955" y="5196481"/>
            <a:ext cx="7424737" cy="1514475"/>
          </a:xfrm>
          <a:prstGeom prst="rect">
            <a:avLst/>
          </a:prstGeom>
        </p:spPr>
      </p:pic>
      <p:grpSp>
        <p:nvGrpSpPr>
          <p:cNvPr id="22" name="组合 21"/>
          <p:cNvGrpSpPr/>
          <p:nvPr/>
        </p:nvGrpSpPr>
        <p:grpSpPr>
          <a:xfrm>
            <a:off x="2411411" y="3696149"/>
            <a:ext cx="7593823" cy="1514475"/>
            <a:chOff x="9397365" y="5095875"/>
            <a:chExt cx="8835580" cy="1762125"/>
          </a:xfrm>
        </p:grpSpPr>
        <p:grpSp>
          <p:nvGrpSpPr>
            <p:cNvPr id="21" name="组合 20"/>
            <p:cNvGrpSpPr/>
            <p:nvPr/>
          </p:nvGrpSpPr>
          <p:grpSpPr>
            <a:xfrm>
              <a:off x="9397365" y="5095875"/>
              <a:ext cx="6580632" cy="1762125"/>
              <a:chOff x="9397365" y="5095875"/>
              <a:chExt cx="6580632" cy="1762125"/>
            </a:xfrm>
          </p:grpSpPr>
          <p:pic>
            <p:nvPicPr>
              <p:cNvPr id="16" name="图片 15"/>
              <p:cNvPicPr>
                <a:picLocks noChangeAspect="1"/>
              </p:cNvPicPr>
              <p:nvPr/>
            </p:nvPicPr>
            <p:blipFill rotWithShape="1">
              <a:blip r:embed="rId5"/>
              <a:srcRect l="74611" t="13966" b="6635"/>
              <a:stretch/>
            </p:blipFill>
            <p:spPr>
              <a:xfrm>
                <a:off x="9397365" y="5095875"/>
                <a:ext cx="2452116" cy="1762125"/>
              </a:xfrm>
              <a:prstGeom prst="rect">
                <a:avLst/>
              </a:prstGeom>
            </p:spPr>
          </p:pic>
          <p:pic>
            <p:nvPicPr>
              <p:cNvPr id="18" name="图片 17"/>
              <p:cNvPicPr>
                <a:picLocks noChangeAspect="1"/>
              </p:cNvPicPr>
              <p:nvPr/>
            </p:nvPicPr>
            <p:blipFill rotWithShape="1">
              <a:blip r:embed="rId5"/>
              <a:srcRect l="-1328" t="14825" r="75939" b="5775"/>
              <a:stretch/>
            </p:blipFill>
            <p:spPr>
              <a:xfrm>
                <a:off x="11413998" y="5095875"/>
                <a:ext cx="2452116" cy="1762125"/>
              </a:xfrm>
              <a:prstGeom prst="rect">
                <a:avLst/>
              </a:prstGeom>
            </p:spPr>
          </p:pic>
          <p:pic>
            <p:nvPicPr>
              <p:cNvPr id="19" name="图片 18"/>
              <p:cNvPicPr>
                <a:picLocks noChangeAspect="1"/>
              </p:cNvPicPr>
              <p:nvPr/>
            </p:nvPicPr>
            <p:blipFill rotWithShape="1">
              <a:blip r:embed="rId5"/>
              <a:srcRect l="48180" t="15255" r="26431" b="5346"/>
              <a:stretch/>
            </p:blipFill>
            <p:spPr>
              <a:xfrm>
                <a:off x="13525881" y="5095875"/>
                <a:ext cx="2452116" cy="1762125"/>
              </a:xfrm>
              <a:prstGeom prst="rect">
                <a:avLst/>
              </a:prstGeom>
            </p:spPr>
          </p:pic>
        </p:grpSp>
        <p:pic>
          <p:nvPicPr>
            <p:cNvPr id="20" name="图片 19"/>
            <p:cNvPicPr>
              <a:picLocks noChangeAspect="1"/>
            </p:cNvPicPr>
            <p:nvPr/>
          </p:nvPicPr>
          <p:blipFill rotWithShape="1">
            <a:blip r:embed="rId5"/>
            <a:srcRect l="23230" t="15255" r="51381" b="5346"/>
            <a:stretch/>
          </p:blipFill>
          <p:spPr>
            <a:xfrm>
              <a:off x="15780829" y="5095875"/>
              <a:ext cx="2452116" cy="1762125"/>
            </a:xfrm>
            <a:prstGeom prst="rect">
              <a:avLst/>
            </a:prstGeom>
          </p:spPr>
        </p:pic>
      </p:grpSp>
      <p:grpSp>
        <p:nvGrpSpPr>
          <p:cNvPr id="15" name="组合 14">
            <a:extLst>
              <a:ext uri="{FF2B5EF4-FFF2-40B4-BE49-F238E27FC236}">
                <a16:creationId xmlns:a16="http://schemas.microsoft.com/office/drawing/2014/main" id="{032ED177-2C05-E47E-98C1-69DC320213D8}"/>
              </a:ext>
            </a:extLst>
          </p:cNvPr>
          <p:cNvGrpSpPr/>
          <p:nvPr/>
        </p:nvGrpSpPr>
        <p:grpSpPr>
          <a:xfrm>
            <a:off x="2547935" y="1151214"/>
            <a:ext cx="7609385" cy="2370468"/>
            <a:chOff x="1418241" y="163239"/>
            <a:chExt cx="9471217" cy="2950464"/>
          </a:xfrm>
        </p:grpSpPr>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6610" y="163239"/>
              <a:ext cx="2212848" cy="1475232"/>
            </a:xfrm>
            <a:prstGeom prst="rect">
              <a:avLst/>
            </a:prstGeom>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0983" y="163239"/>
              <a:ext cx="2212848" cy="1475232"/>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61391" y="163239"/>
              <a:ext cx="2212848" cy="1475232"/>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8241" y="163239"/>
              <a:ext cx="2212848" cy="1475232"/>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18241" y="1638471"/>
              <a:ext cx="2212848" cy="1475232"/>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7241" y="1638471"/>
              <a:ext cx="2212848" cy="1475232"/>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09316" y="1638471"/>
              <a:ext cx="2212848" cy="1475232"/>
            </a:xfrm>
            <a:prstGeom prst="rect">
              <a:avLst/>
            </a:prstGeom>
          </p:spPr>
        </p:pic>
        <p:pic>
          <p:nvPicPr>
            <p:cNvPr id="9" name="图片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61391" y="1638471"/>
              <a:ext cx="2212848" cy="1475232"/>
            </a:xfrm>
            <a:prstGeom prst="rect">
              <a:avLst/>
            </a:prstGeom>
          </p:spPr>
        </p:pic>
      </p:grpSp>
      <p:sp>
        <p:nvSpPr>
          <p:cNvPr id="17" name="文本框 16">
            <a:extLst>
              <a:ext uri="{FF2B5EF4-FFF2-40B4-BE49-F238E27FC236}">
                <a16:creationId xmlns:a16="http://schemas.microsoft.com/office/drawing/2014/main" id="{7961C48C-C520-3C71-A578-40B3ACFC3835}"/>
              </a:ext>
            </a:extLst>
          </p:cNvPr>
          <p:cNvSpPr txBox="1"/>
          <p:nvPr/>
        </p:nvSpPr>
        <p:spPr>
          <a:xfrm>
            <a:off x="526945" y="688198"/>
            <a:ext cx="5248393" cy="499624"/>
          </a:xfrm>
          <a:prstGeom prst="rect">
            <a:avLst/>
          </a:prstGeom>
          <a:noFill/>
        </p:spPr>
        <p:txBody>
          <a:bodyPr wrap="square" rtlCol="0">
            <a:spAutoFit/>
          </a:bodyPr>
          <a:lstStyle/>
          <a:p>
            <a:pPr indent="0" fontAlgn="auto">
              <a:lnSpc>
                <a:spcPct val="150000"/>
              </a:lnSpc>
            </a:pPr>
            <a:r>
              <a:rPr lang="en-US" altLang="zh-CN" sz="2000" b="1" dirty="0">
                <a:latin typeface="微软雅黑" panose="020B0503020204020204" pitchFamily="34" charset="-122"/>
                <a:ea typeface="微软雅黑" panose="020B0503020204020204" pitchFamily="34" charset="-122"/>
              </a:rPr>
              <a:t>DeepLabv3+ </a:t>
            </a:r>
            <a:r>
              <a:rPr lang="zh-CN" altLang="en-US" sz="2000" b="1" dirty="0">
                <a:latin typeface="微软雅黑" panose="020B0503020204020204" pitchFamily="34" charset="-122"/>
                <a:ea typeface="微软雅黑" panose="020B0503020204020204" pitchFamily="34" charset="-122"/>
              </a:rPr>
              <a:t>模型分割图像要素精度</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A9C55ED-3C3F-9331-DE0A-E4BCFBAD0FBF}"/>
              </a:ext>
            </a:extLst>
          </p:cNvPr>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3.2</a:t>
            </a:r>
            <a:r>
              <a:rPr lang="zh-CN" altLang="en-US" sz="2400" b="1" dirty="0">
                <a:latin typeface="方正黑体简体" panose="02010601030101010101" pitchFamily="2" charset="-122"/>
                <a:ea typeface="方正黑体简体" panose="02010601030101010101" pitchFamily="2" charset="-122"/>
              </a:rPr>
              <a:t>图像分割精度</a:t>
            </a:r>
          </a:p>
        </p:txBody>
      </p:sp>
    </p:spTree>
    <p:extLst>
      <p:ext uri="{BB962C8B-B14F-4D97-AF65-F5344CB8AC3E}">
        <p14:creationId xmlns:p14="http://schemas.microsoft.com/office/powerpoint/2010/main" val="79597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56185"/>
          <a:stretch/>
        </p:blipFill>
        <p:spPr>
          <a:xfrm>
            <a:off x="1632253" y="1358854"/>
            <a:ext cx="9810750" cy="4791075"/>
          </a:xfrm>
          <a:prstGeom prst="rect">
            <a:avLst/>
          </a:prstGeom>
        </p:spPr>
      </p:pic>
      <p:sp>
        <p:nvSpPr>
          <p:cNvPr id="3" name="文本框 2"/>
          <p:cNvSpPr txBox="1"/>
          <p:nvPr/>
        </p:nvSpPr>
        <p:spPr>
          <a:xfrm>
            <a:off x="338667" y="3010144"/>
            <a:ext cx="2590800" cy="646331"/>
          </a:xfrm>
          <a:prstGeom prst="rect">
            <a:avLst/>
          </a:prstGeom>
          <a:noFill/>
        </p:spPr>
        <p:txBody>
          <a:bodyPr wrap="square" rtlCol="0">
            <a:spAutoFit/>
          </a:bodyPr>
          <a:lstStyle/>
          <a:p>
            <a:r>
              <a:rPr lang="en-US" altLang="zh-CN" dirty="0"/>
              <a:t>Sidewalk</a:t>
            </a:r>
          </a:p>
          <a:p>
            <a:r>
              <a:rPr lang="zh-CN" altLang="en-US" dirty="0"/>
              <a:t>人行道</a:t>
            </a:r>
          </a:p>
        </p:txBody>
      </p:sp>
      <p:pic>
        <p:nvPicPr>
          <p:cNvPr id="4" name="图片 3"/>
          <p:cNvPicPr>
            <a:picLocks noChangeAspect="1"/>
          </p:cNvPicPr>
          <p:nvPr/>
        </p:nvPicPr>
        <p:blipFill rotWithShape="1">
          <a:blip r:embed="rId2"/>
          <a:srcRect t="57491"/>
          <a:stretch/>
        </p:blipFill>
        <p:spPr>
          <a:xfrm>
            <a:off x="1632253" y="4123724"/>
            <a:ext cx="9810750" cy="4648200"/>
          </a:xfrm>
          <a:prstGeom prst="rect">
            <a:avLst/>
          </a:prstGeom>
        </p:spPr>
      </p:pic>
      <p:sp>
        <p:nvSpPr>
          <p:cNvPr id="5" name="文本框 4">
            <a:extLst>
              <a:ext uri="{FF2B5EF4-FFF2-40B4-BE49-F238E27FC236}">
                <a16:creationId xmlns:a16="http://schemas.microsoft.com/office/drawing/2014/main" id="{5933113B-F062-E15D-BAE6-92046B97A365}"/>
              </a:ext>
            </a:extLst>
          </p:cNvPr>
          <p:cNvSpPr txBox="1"/>
          <p:nvPr/>
        </p:nvSpPr>
        <p:spPr>
          <a:xfrm>
            <a:off x="526945" y="1049815"/>
            <a:ext cx="5248393" cy="499624"/>
          </a:xfrm>
          <a:prstGeom prst="rect">
            <a:avLst/>
          </a:prstGeom>
          <a:noFill/>
        </p:spPr>
        <p:txBody>
          <a:bodyPr wrap="square" rtlCol="0">
            <a:spAutoFit/>
          </a:bodyPr>
          <a:lstStyle/>
          <a:p>
            <a:pPr indent="0" fontAlgn="auto">
              <a:lnSpc>
                <a:spcPct val="150000"/>
              </a:lnSpc>
            </a:pPr>
            <a:r>
              <a:rPr lang="en-US" altLang="zh-CN" sz="2000" b="1" dirty="0">
                <a:latin typeface="微软雅黑" panose="020B0503020204020204" pitchFamily="34" charset="-122"/>
                <a:ea typeface="微软雅黑" panose="020B0503020204020204" pitchFamily="34" charset="-122"/>
              </a:rPr>
              <a:t>DeepLabv3+ </a:t>
            </a:r>
            <a:r>
              <a:rPr lang="zh-CN" altLang="en-US" sz="2000" b="1" dirty="0">
                <a:latin typeface="微软雅黑" panose="020B0503020204020204" pitchFamily="34" charset="-122"/>
                <a:ea typeface="微软雅黑" panose="020B0503020204020204" pitchFamily="34" charset="-122"/>
              </a:rPr>
              <a:t>模型识别图像要素精度</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75F52F3-2D19-52D5-450B-B10012849A45}"/>
              </a:ext>
            </a:extLst>
          </p:cNvPr>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3.2</a:t>
            </a:r>
            <a:r>
              <a:rPr lang="zh-CN" altLang="en-US" sz="2400" b="1" dirty="0">
                <a:latin typeface="方正黑体简体" panose="02010601030101010101" pitchFamily="2" charset="-122"/>
                <a:ea typeface="方正黑体简体" panose="02010601030101010101" pitchFamily="2" charset="-122"/>
              </a:rPr>
              <a:t>图像分割精度</a:t>
            </a:r>
          </a:p>
        </p:txBody>
      </p:sp>
    </p:spTree>
    <p:extLst>
      <p:ext uri="{BB962C8B-B14F-4D97-AF65-F5344CB8AC3E}">
        <p14:creationId xmlns:p14="http://schemas.microsoft.com/office/powerpoint/2010/main" val="377692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84328" y="458844"/>
            <a:ext cx="4347972" cy="2783090"/>
            <a:chOff x="1138428" y="1338072"/>
            <a:chExt cx="7383018" cy="472579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428" y="2051171"/>
              <a:ext cx="3104388" cy="2069592"/>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872" y="1338072"/>
              <a:ext cx="3104388" cy="2069592"/>
            </a:xfrm>
            <a:prstGeom prst="rect">
              <a:avLst/>
            </a:prstGeom>
          </p:spPr>
        </p:pic>
        <p:pic>
          <p:nvPicPr>
            <p:cNvPr id="1026" name="Picture 2" descr="正方体图标_正方体icon_正方体矢量图标_88ICON"/>
            <p:cNvPicPr>
              <a:picLocks noChangeAspect="1" noChangeArrowheads="1"/>
            </p:cNvPicPr>
            <p:nvPr/>
          </p:nvPicPr>
          <p:blipFill rotWithShape="1">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l="27702" t="19663" r="26151" b="38400"/>
            <a:stretch/>
          </p:blipFill>
          <p:spPr bwMode="auto">
            <a:xfrm>
              <a:off x="3456432" y="2058791"/>
              <a:ext cx="2535936" cy="230455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4080" y="3994271"/>
              <a:ext cx="3104388" cy="20695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7058" y="3415284"/>
              <a:ext cx="3104388" cy="2069592"/>
            </a:xfrm>
            <a:prstGeom prst="rect">
              <a:avLst/>
            </a:prstGeom>
          </p:spPr>
        </p:pic>
      </p:grpSp>
      <p:graphicFrame>
        <p:nvGraphicFramePr>
          <p:cNvPr id="16" name="表格 15"/>
          <p:cNvGraphicFramePr>
            <a:graphicFrameLocks noGrp="1"/>
          </p:cNvGraphicFramePr>
          <p:nvPr/>
        </p:nvGraphicFramePr>
        <p:xfrm>
          <a:off x="8333960" y="217545"/>
          <a:ext cx="3758838" cy="6261759"/>
        </p:xfrm>
        <a:graphic>
          <a:graphicData uri="http://schemas.openxmlformats.org/drawingml/2006/table">
            <a:tbl>
              <a:tblPr>
                <a:tableStyleId>{5940675A-B579-460E-94D1-54222C63F5DA}</a:tableStyleId>
              </a:tblPr>
              <a:tblGrid>
                <a:gridCol w="882143">
                  <a:extLst>
                    <a:ext uri="{9D8B030D-6E8A-4147-A177-3AD203B41FA5}">
                      <a16:colId xmlns:a16="http://schemas.microsoft.com/office/drawing/2014/main" val="20000"/>
                    </a:ext>
                  </a:extLst>
                </a:gridCol>
                <a:gridCol w="1768772">
                  <a:extLst>
                    <a:ext uri="{9D8B030D-6E8A-4147-A177-3AD203B41FA5}">
                      <a16:colId xmlns:a16="http://schemas.microsoft.com/office/drawing/2014/main" val="20001"/>
                    </a:ext>
                  </a:extLst>
                </a:gridCol>
                <a:gridCol w="1107923">
                  <a:extLst>
                    <a:ext uri="{9D8B030D-6E8A-4147-A177-3AD203B41FA5}">
                      <a16:colId xmlns:a16="http://schemas.microsoft.com/office/drawing/2014/main" val="20002"/>
                    </a:ext>
                  </a:extLst>
                </a:gridCol>
              </a:tblGrid>
              <a:tr h="213759">
                <a:tc>
                  <a:txBody>
                    <a:bodyPr/>
                    <a:lstStyle/>
                    <a:p>
                      <a:pPr algn="ctr" fontAlgn="ctr"/>
                      <a:r>
                        <a:rPr lang="zh-CN" altLang="en-US" sz="1200" b="1" u="none" strike="noStrike" dirty="0">
                          <a:effectLst/>
                        </a:rPr>
                        <a:t>编号</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b"/>
                      <a:r>
                        <a:rPr lang="zh-CN" altLang="en-US" sz="1200" b="1" u="none" strike="noStrike" dirty="0">
                          <a:effectLst/>
                        </a:rPr>
                        <a:t>分割结果</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fontAlgn="b"/>
                      <a:r>
                        <a:rPr lang="zh-CN" altLang="en-US" sz="1200" b="1" i="0" u="none" strike="noStrike" dirty="0">
                          <a:solidFill>
                            <a:srgbClr val="000000"/>
                          </a:solidFill>
                          <a:effectLst/>
                          <a:latin typeface="宋体" panose="02010600030101010101" pitchFamily="2" charset="-122"/>
                          <a:ea typeface="宋体" panose="02010600030101010101" pitchFamily="2" charset="-122"/>
                        </a:rPr>
                        <a:t>指标计算</a:t>
                      </a: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16000">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道路</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宋体" panose="02010600030101010101" pitchFamily="2" charset="-122"/>
                          <a:ea typeface="宋体" panose="02010600030101010101" pitchFamily="2" charset="-122"/>
                        </a:rPr>
                        <a:t>占总像素比例</a:t>
                      </a: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216000">
                <a:tc>
                  <a:txBody>
                    <a:bodyPr/>
                    <a:lstStyle/>
                    <a:p>
                      <a:pPr algn="ctr" fontAlgn="ctr"/>
                      <a:r>
                        <a:rPr lang="en-US" altLang="zh-CN" sz="1200" u="none" strike="noStrike">
                          <a:effectLst/>
                        </a:rPr>
                        <a:t>2</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人行道</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216000">
                <a:tc>
                  <a:txBody>
                    <a:bodyPr/>
                    <a:lstStyle/>
                    <a:p>
                      <a:pPr algn="ctr" fontAlgn="ctr"/>
                      <a:r>
                        <a:rPr lang="en-US" altLang="zh-CN" sz="1200" u="none" strike="noStrike">
                          <a:effectLst/>
                        </a:rPr>
                        <a:t>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停车场</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r h="216000">
                <a:tc>
                  <a:txBody>
                    <a:bodyPr/>
                    <a:lstStyle/>
                    <a:p>
                      <a:pPr algn="ctr" fontAlgn="ctr"/>
                      <a:r>
                        <a:rPr lang="en-US" altLang="zh-CN" sz="1200" u="none" strike="noStrike">
                          <a:effectLst/>
                        </a:rPr>
                        <a:t>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铁轨</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4"/>
                  </a:ext>
                </a:extLst>
              </a:tr>
              <a:tr h="216000">
                <a:tc>
                  <a:txBody>
                    <a:bodyPr/>
                    <a:lstStyle/>
                    <a:p>
                      <a:pPr algn="ctr" fontAlgn="ctr"/>
                      <a:r>
                        <a:rPr lang="en-US" altLang="zh-CN" sz="1200" u="none" strike="noStrike">
                          <a:effectLst/>
                        </a:rPr>
                        <a:t>5</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建筑物</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216000">
                <a:tc>
                  <a:txBody>
                    <a:bodyPr/>
                    <a:lstStyle/>
                    <a:p>
                      <a:pPr algn="ctr" fontAlgn="ctr"/>
                      <a:r>
                        <a:rPr lang="en-US" altLang="zh-CN" sz="1200" u="none" strike="noStrike">
                          <a:effectLst/>
                        </a:rPr>
                        <a:t>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墙</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6"/>
                  </a:ext>
                </a:extLst>
              </a:tr>
              <a:tr h="216000">
                <a:tc>
                  <a:txBody>
                    <a:bodyPr/>
                    <a:lstStyle/>
                    <a:p>
                      <a:pPr algn="ctr" fontAlgn="ctr"/>
                      <a:r>
                        <a:rPr lang="en-US" altLang="zh-CN" sz="1200" u="none" strike="noStrike">
                          <a:effectLst/>
                        </a:rPr>
                        <a:t>7</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围栏</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7"/>
                  </a:ext>
                </a:extLst>
              </a:tr>
              <a:tr h="216000">
                <a:tc>
                  <a:txBody>
                    <a:bodyPr/>
                    <a:lstStyle/>
                    <a:p>
                      <a:pPr algn="ctr" fontAlgn="ctr"/>
                      <a:r>
                        <a:rPr lang="en-US" altLang="zh-CN" sz="1200" u="none" strike="noStrike">
                          <a:effectLst/>
                        </a:rPr>
                        <a:t>8</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护栏</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8"/>
                  </a:ext>
                </a:extLst>
              </a:tr>
              <a:tr h="216000">
                <a:tc>
                  <a:txBody>
                    <a:bodyPr/>
                    <a:lstStyle/>
                    <a:p>
                      <a:pPr algn="ctr" fontAlgn="ctr"/>
                      <a:r>
                        <a:rPr lang="en-US" altLang="zh-CN" sz="1200" u="none" strike="noStrike">
                          <a:effectLst/>
                        </a:rPr>
                        <a:t>9</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桥</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9"/>
                  </a:ext>
                </a:extLst>
              </a:tr>
              <a:tr h="216000">
                <a:tc>
                  <a:txBody>
                    <a:bodyPr/>
                    <a:lstStyle/>
                    <a:p>
                      <a:pPr algn="ctr" fontAlgn="ctr"/>
                      <a:r>
                        <a:rPr lang="en-US" altLang="zh-CN" sz="1200" u="none" strike="noStrike">
                          <a:effectLst/>
                        </a:rPr>
                        <a:t>10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隧道</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0"/>
                  </a:ext>
                </a:extLst>
              </a:tr>
              <a:tr h="216000">
                <a:tc>
                  <a:txBody>
                    <a:bodyPr/>
                    <a:lstStyle/>
                    <a:p>
                      <a:pPr algn="ctr" fontAlgn="ctr"/>
                      <a:r>
                        <a:rPr lang="en-US" altLang="zh-CN" sz="1200" u="none" strike="noStrike">
                          <a:effectLst/>
                        </a:rPr>
                        <a:t>11</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杆</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1"/>
                  </a:ext>
                </a:extLst>
              </a:tr>
              <a:tr h="216000">
                <a:tc>
                  <a:txBody>
                    <a:bodyPr/>
                    <a:lstStyle/>
                    <a:p>
                      <a:pPr algn="ctr" fontAlgn="ctr"/>
                      <a:r>
                        <a:rPr lang="en-US" altLang="zh-CN" sz="1200" u="none" strike="noStrike">
                          <a:effectLst/>
                        </a:rPr>
                        <a:t>12</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杆组</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2"/>
                  </a:ext>
                </a:extLst>
              </a:tr>
              <a:tr h="216000">
                <a:tc>
                  <a:txBody>
                    <a:bodyPr/>
                    <a:lstStyle/>
                    <a:p>
                      <a:pPr algn="ctr" fontAlgn="ctr"/>
                      <a:r>
                        <a:rPr lang="en-US" altLang="zh-CN" sz="1200" u="none" strike="noStrike">
                          <a:effectLst/>
                        </a:rPr>
                        <a:t>13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红绿灯</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3"/>
                  </a:ext>
                </a:extLst>
              </a:tr>
              <a:tr h="216000">
                <a:tc>
                  <a:txBody>
                    <a:bodyPr/>
                    <a:lstStyle/>
                    <a:p>
                      <a:pPr algn="ctr" fontAlgn="ctr"/>
                      <a:r>
                        <a:rPr lang="en-US" altLang="zh-CN" sz="1200" u="none" strike="noStrike">
                          <a:effectLst/>
                        </a:rPr>
                        <a:t>14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交通标志</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4"/>
                  </a:ext>
                </a:extLst>
              </a:tr>
              <a:tr h="216000">
                <a:tc>
                  <a:txBody>
                    <a:bodyPr/>
                    <a:lstStyle/>
                    <a:p>
                      <a:pPr algn="ctr" fontAlgn="ctr"/>
                      <a:r>
                        <a:rPr lang="en-US" altLang="zh-CN" sz="1200" u="none" strike="noStrike">
                          <a:effectLst/>
                        </a:rPr>
                        <a:t>15</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植被</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5"/>
                  </a:ext>
                </a:extLst>
              </a:tr>
              <a:tr h="216000">
                <a:tc>
                  <a:txBody>
                    <a:bodyPr/>
                    <a:lstStyle/>
                    <a:p>
                      <a:pPr algn="ctr" fontAlgn="ctr"/>
                      <a:r>
                        <a:rPr lang="en-US" altLang="zh-CN" sz="1200" u="none" strike="noStrike">
                          <a:effectLst/>
                        </a:rPr>
                        <a:t>16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绿化带</a:t>
                      </a:r>
                      <a:r>
                        <a:rPr lang="en-US" altLang="zh-CN" sz="1200" u="none" strike="noStrike">
                          <a:effectLst/>
                        </a:rPr>
                        <a:t>/</a:t>
                      </a:r>
                      <a:r>
                        <a:rPr lang="zh-CN" altLang="en-US" sz="1200" u="none" strike="noStrike">
                          <a:effectLst/>
                        </a:rPr>
                        <a:t>坡地</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6"/>
                  </a:ext>
                </a:extLst>
              </a:tr>
              <a:tr h="216000">
                <a:tc>
                  <a:txBody>
                    <a:bodyPr/>
                    <a:lstStyle/>
                    <a:p>
                      <a:pPr algn="ctr" fontAlgn="ctr"/>
                      <a:r>
                        <a:rPr lang="en-US" altLang="zh-CN" sz="1200" u="none" strike="noStrike">
                          <a:effectLst/>
                        </a:rPr>
                        <a:t>17</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天空</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7"/>
                  </a:ext>
                </a:extLst>
              </a:tr>
              <a:tr h="216000">
                <a:tc>
                  <a:txBody>
                    <a:bodyPr/>
                    <a:lstStyle/>
                    <a:p>
                      <a:pPr algn="ctr" fontAlgn="ctr"/>
                      <a:r>
                        <a:rPr lang="en-US" altLang="zh-CN" sz="1200" u="none" strike="noStrike">
                          <a:effectLst/>
                        </a:rPr>
                        <a:t>18</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行人</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8"/>
                  </a:ext>
                </a:extLst>
              </a:tr>
              <a:tr h="216000">
                <a:tc>
                  <a:txBody>
                    <a:bodyPr/>
                    <a:lstStyle/>
                    <a:p>
                      <a:pPr algn="ctr" fontAlgn="ctr"/>
                      <a:r>
                        <a:rPr lang="en-US" altLang="zh-CN" sz="1200" u="none" strike="noStrike">
                          <a:effectLst/>
                        </a:rPr>
                        <a:t>19</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骑行者</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19"/>
                  </a:ext>
                </a:extLst>
              </a:tr>
              <a:tr h="216000">
                <a:tc>
                  <a:txBody>
                    <a:bodyPr/>
                    <a:lstStyle/>
                    <a:p>
                      <a:pPr algn="ctr" fontAlgn="ctr"/>
                      <a:r>
                        <a:rPr lang="en-US" altLang="zh-CN" sz="1200" u="none" strike="noStrike">
                          <a:effectLst/>
                        </a:rPr>
                        <a:t>20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汽车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0"/>
                  </a:ext>
                </a:extLst>
              </a:tr>
              <a:tr h="216000">
                <a:tc>
                  <a:txBody>
                    <a:bodyPr/>
                    <a:lstStyle/>
                    <a:p>
                      <a:pPr algn="ctr" fontAlgn="ctr"/>
                      <a:r>
                        <a:rPr lang="en-US" altLang="zh-CN" sz="1200" u="none" strike="noStrike">
                          <a:effectLst/>
                        </a:rPr>
                        <a:t>21</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卡车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1"/>
                  </a:ext>
                </a:extLst>
              </a:tr>
              <a:tr h="216000">
                <a:tc>
                  <a:txBody>
                    <a:bodyPr/>
                    <a:lstStyle/>
                    <a:p>
                      <a:pPr algn="ctr" fontAlgn="ctr"/>
                      <a:r>
                        <a:rPr lang="en-US" altLang="zh-CN" sz="1200" u="none" strike="noStrike">
                          <a:effectLst/>
                        </a:rPr>
                        <a:t>22</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公交车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2"/>
                  </a:ext>
                </a:extLst>
              </a:tr>
              <a:tr h="216000">
                <a:tc>
                  <a:txBody>
                    <a:bodyPr/>
                    <a:lstStyle/>
                    <a:p>
                      <a:pPr algn="ctr" fontAlgn="ctr"/>
                      <a:r>
                        <a:rPr lang="en-US" altLang="zh-CN" sz="1200" u="none" strike="noStrike">
                          <a:effectLst/>
                        </a:rPr>
                        <a:t>23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拖车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3"/>
                  </a:ext>
                </a:extLst>
              </a:tr>
              <a:tr h="216000">
                <a:tc>
                  <a:txBody>
                    <a:bodyPr/>
                    <a:lstStyle/>
                    <a:p>
                      <a:pPr algn="ctr" fontAlgn="ctr"/>
                      <a:r>
                        <a:rPr lang="en-US" altLang="zh-CN" sz="1200" u="none" strike="noStrike">
                          <a:effectLst/>
                        </a:rPr>
                        <a:t>24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挂车</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4"/>
                  </a:ext>
                </a:extLst>
              </a:tr>
              <a:tr h="216000">
                <a:tc>
                  <a:txBody>
                    <a:bodyPr/>
                    <a:lstStyle/>
                    <a:p>
                      <a:pPr algn="ctr" fontAlgn="ctr"/>
                      <a:r>
                        <a:rPr lang="en-US" altLang="zh-CN" sz="1200" u="none" strike="noStrike">
                          <a:effectLst/>
                        </a:rPr>
                        <a:t>25</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火车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5"/>
                  </a:ext>
                </a:extLst>
              </a:tr>
              <a:tr h="216000">
                <a:tc>
                  <a:txBody>
                    <a:bodyPr/>
                    <a:lstStyle/>
                    <a:p>
                      <a:pPr algn="ctr" fontAlgn="ctr"/>
                      <a:r>
                        <a:rPr lang="en-US" altLang="zh-CN" sz="1200" u="none" strike="noStrike">
                          <a:effectLst/>
                        </a:rPr>
                        <a:t>26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摩托车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6"/>
                  </a:ext>
                </a:extLst>
              </a:tr>
              <a:tr h="216000">
                <a:tc>
                  <a:txBody>
                    <a:bodyPr/>
                    <a:lstStyle/>
                    <a:p>
                      <a:pPr algn="ctr" fontAlgn="ctr"/>
                      <a:r>
                        <a:rPr lang="en-US" altLang="zh-CN" sz="1200" u="none" strike="noStrike">
                          <a:effectLst/>
                        </a:rPr>
                        <a:t>27</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a:effectLst/>
                        </a:rPr>
                        <a:t> 自行车</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宋体" panose="02010600030101010101" pitchFamily="2" charset="-122"/>
                          <a:ea typeface="宋体" panose="02010600030101010101" pitchFamily="2" charset="-122"/>
                        </a:rPr>
                        <a:t>占总像素比例</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7"/>
                  </a:ext>
                </a:extLst>
              </a:tr>
              <a:tr h="216000">
                <a:tc>
                  <a:txBody>
                    <a:bodyPr/>
                    <a:lstStyle/>
                    <a:p>
                      <a:pPr algn="ctr" fontAlgn="ctr"/>
                      <a:r>
                        <a:rPr lang="en-US" altLang="zh-CN" sz="1200" u="none" strike="noStrike" dirty="0">
                          <a:effectLst/>
                        </a:rPr>
                        <a:t>28</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u="none" strike="noStrike" dirty="0">
                          <a:effectLst/>
                        </a:rPr>
                        <a:t> 车牌</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宋体" panose="02010600030101010101" pitchFamily="2" charset="-122"/>
                          <a:ea typeface="宋体" panose="02010600030101010101" pitchFamily="2" charset="-122"/>
                        </a:rPr>
                        <a:t>占总像素比例</a:t>
                      </a:r>
                    </a:p>
                  </a:txBody>
                  <a:tcPr marL="8082" marR="8082" marT="8082"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28"/>
                  </a:ext>
                </a:extLst>
              </a:tr>
            </a:tbl>
          </a:graphicData>
        </a:graphic>
      </p:graphicFrame>
      <p:sp>
        <p:nvSpPr>
          <p:cNvPr id="18" name="矩形 17"/>
          <p:cNvSpPr/>
          <p:nvPr/>
        </p:nvSpPr>
        <p:spPr>
          <a:xfrm>
            <a:off x="361815" y="4536484"/>
            <a:ext cx="7739332" cy="1815882"/>
          </a:xfrm>
          <a:prstGeom prst="rect">
            <a:avLst/>
          </a:prstGeom>
        </p:spPr>
        <p:txBody>
          <a:bodyPr wrap="square">
            <a:spAutoFit/>
          </a:bodyPr>
          <a:lstStyle/>
          <a:p>
            <a:pPr algn="just"/>
            <a:r>
              <a:rPr lang="zh-CN" altLang="en-US" sz="1600" dirty="0">
                <a:solidFill>
                  <a:schemeClr val="bg2">
                    <a:lumMod val="50000"/>
                  </a:schemeClr>
                </a:solidFill>
              </a:rPr>
              <a:t> </a:t>
            </a:r>
            <a:r>
              <a:rPr lang="en-US" altLang="zh-CN" sz="1600" dirty="0" err="1">
                <a:solidFill>
                  <a:schemeClr val="bg2">
                    <a:lumMod val="50000"/>
                  </a:schemeClr>
                </a:solidFill>
              </a:rPr>
              <a:t>Gi</a:t>
            </a:r>
            <a:r>
              <a:rPr lang="zh-CN" altLang="en-US" sz="1600" dirty="0">
                <a:solidFill>
                  <a:schemeClr val="bg2">
                    <a:lumMod val="50000"/>
                  </a:schemeClr>
                </a:solidFill>
              </a:rPr>
              <a:t>为街景图像的绿视率； </a:t>
            </a:r>
            <a:r>
              <a:rPr lang="en-US" altLang="zh-CN" sz="1600" dirty="0" err="1">
                <a:solidFill>
                  <a:schemeClr val="bg2">
                    <a:lumMod val="50000"/>
                  </a:schemeClr>
                </a:solidFill>
              </a:rPr>
              <a:t>Tn</a:t>
            </a:r>
            <a:r>
              <a:rPr lang="zh-CN" altLang="en-US" sz="1600" dirty="0">
                <a:solidFill>
                  <a:schemeClr val="bg2">
                    <a:lumMod val="50000"/>
                  </a:schemeClr>
                </a:solidFill>
              </a:rPr>
              <a:t>为图像中识别为树木、草地、植物等绿植像素的比例，其总和表示每幅街景图像中绿植像素的总数；围合度 </a:t>
            </a:r>
            <a:r>
              <a:rPr lang="en-US" altLang="zh-CN" sz="1600" dirty="0">
                <a:solidFill>
                  <a:schemeClr val="bg2">
                    <a:lumMod val="50000"/>
                  </a:schemeClr>
                </a:solidFill>
              </a:rPr>
              <a:t>(</a:t>
            </a:r>
            <a:r>
              <a:rPr lang="en-US" altLang="zh-CN" sz="1600" dirty="0" err="1">
                <a:solidFill>
                  <a:schemeClr val="bg2">
                    <a:lumMod val="50000"/>
                  </a:schemeClr>
                </a:solidFill>
              </a:rPr>
              <a:t>Ei</a:t>
            </a:r>
            <a:r>
              <a:rPr lang="en-US" altLang="zh-CN" sz="1600" dirty="0">
                <a:solidFill>
                  <a:schemeClr val="bg2">
                    <a:lumMod val="50000"/>
                  </a:schemeClr>
                </a:solidFill>
              </a:rPr>
              <a:t>)</a:t>
            </a:r>
            <a:r>
              <a:rPr lang="zh-CN" altLang="en-US" sz="1600" dirty="0">
                <a:solidFill>
                  <a:schemeClr val="bg2">
                    <a:lumMod val="50000"/>
                  </a:schemeClr>
                </a:solidFill>
              </a:rPr>
              <a:t>：衡量图像中建筑、墙、绿植及道路等元素的围合程度。其中，</a:t>
            </a:r>
            <a:r>
              <a:rPr lang="en-US" altLang="zh-CN" sz="1600" dirty="0">
                <a:solidFill>
                  <a:schemeClr val="bg2">
                    <a:lumMod val="50000"/>
                  </a:schemeClr>
                </a:solidFill>
              </a:rPr>
              <a:t>An</a:t>
            </a:r>
            <a:r>
              <a:rPr lang="zh-CN" altLang="en-US" sz="1600" dirty="0">
                <a:solidFill>
                  <a:schemeClr val="bg2">
                    <a:lumMod val="50000"/>
                  </a:schemeClr>
                </a:solidFill>
              </a:rPr>
              <a:t>是建筑或其他遮挡物的面积比例，</a:t>
            </a:r>
            <a:r>
              <a:rPr lang="en-US" altLang="zh-CN" sz="1600" dirty="0">
                <a:solidFill>
                  <a:schemeClr val="bg2">
                    <a:lumMod val="50000"/>
                  </a:schemeClr>
                </a:solidFill>
              </a:rPr>
              <a:t>Rn</a:t>
            </a:r>
            <a:r>
              <a:rPr lang="zh-CN" altLang="en-US" sz="1600" dirty="0">
                <a:solidFill>
                  <a:schemeClr val="bg2">
                    <a:lumMod val="50000"/>
                  </a:schemeClr>
                </a:solidFill>
              </a:rPr>
              <a:t>是围合度的加权值；空开敞度 </a:t>
            </a:r>
            <a:r>
              <a:rPr lang="en-US" altLang="zh-CN" sz="1600" dirty="0">
                <a:solidFill>
                  <a:schemeClr val="bg2">
                    <a:lumMod val="50000"/>
                  </a:schemeClr>
                </a:solidFill>
              </a:rPr>
              <a:t>(Oi)</a:t>
            </a:r>
            <a:r>
              <a:rPr lang="zh-CN" altLang="en-US" sz="1600" dirty="0">
                <a:solidFill>
                  <a:schemeClr val="bg2">
                    <a:lumMod val="50000"/>
                  </a:schemeClr>
                </a:solidFill>
              </a:rPr>
              <a:t>：指图像中天空区域的开阔程度。其中，</a:t>
            </a:r>
            <a:r>
              <a:rPr lang="en-US" altLang="zh-CN" sz="1600" dirty="0">
                <a:solidFill>
                  <a:schemeClr val="bg2">
                    <a:lumMod val="50000"/>
                  </a:schemeClr>
                </a:solidFill>
              </a:rPr>
              <a:t>Sn</a:t>
            </a:r>
            <a:r>
              <a:rPr lang="zh-CN" altLang="en-US" sz="1600" dirty="0">
                <a:solidFill>
                  <a:schemeClr val="bg2">
                    <a:lumMod val="50000"/>
                  </a:schemeClr>
                </a:solidFill>
              </a:rPr>
              <a:t>是图像中天空像素的比例；建筑围合度 </a:t>
            </a:r>
            <a:r>
              <a:rPr lang="en-US" altLang="zh-CN" sz="1600" dirty="0">
                <a:solidFill>
                  <a:schemeClr val="bg2">
                    <a:lumMod val="50000"/>
                  </a:schemeClr>
                </a:solidFill>
              </a:rPr>
              <a:t>(Ci)</a:t>
            </a:r>
            <a:r>
              <a:rPr lang="zh-CN" altLang="en-US" sz="1600" dirty="0">
                <a:solidFill>
                  <a:schemeClr val="bg2">
                    <a:lumMod val="50000"/>
                  </a:schemeClr>
                </a:solidFill>
              </a:rPr>
              <a:t>：描述建筑物在图像中占据的比例。其中，</a:t>
            </a:r>
            <a:r>
              <a:rPr lang="en-US" altLang="zh-CN" sz="1600" dirty="0" err="1">
                <a:solidFill>
                  <a:schemeClr val="bg2">
                    <a:lumMod val="50000"/>
                  </a:schemeClr>
                </a:solidFill>
              </a:rPr>
              <a:t>Bn</a:t>
            </a:r>
            <a:r>
              <a:rPr lang="zh-CN" altLang="en-US" sz="1600" dirty="0">
                <a:solidFill>
                  <a:schemeClr val="bg2">
                    <a:lumMod val="50000"/>
                  </a:schemeClr>
                </a:solidFill>
              </a:rPr>
              <a:t>是图像中建筑像素的比例；画面丰富度 </a:t>
            </a:r>
            <a:r>
              <a:rPr lang="en-US" altLang="zh-CN" sz="1600" dirty="0">
                <a:solidFill>
                  <a:schemeClr val="bg2">
                    <a:lumMod val="50000"/>
                  </a:schemeClr>
                </a:solidFill>
              </a:rPr>
              <a:t>(Fi)</a:t>
            </a:r>
            <a:r>
              <a:rPr lang="zh-CN" altLang="en-US" sz="1600" dirty="0">
                <a:solidFill>
                  <a:schemeClr val="bg2">
                    <a:lumMod val="50000"/>
                  </a:schemeClr>
                </a:solidFill>
              </a:rPr>
              <a:t>：综合考虑多种视觉元素的组合，评估图像的整体视觉丰富性。其中，</a:t>
            </a:r>
            <a:r>
              <a:rPr lang="en-US" altLang="zh-CN" sz="1600" dirty="0" err="1">
                <a:solidFill>
                  <a:schemeClr val="bg2">
                    <a:lumMod val="50000"/>
                  </a:schemeClr>
                </a:solidFill>
              </a:rPr>
              <a:t>Vn</a:t>
            </a:r>
            <a:r>
              <a:rPr lang="zh-CN" altLang="en-US" sz="1600" dirty="0">
                <a:solidFill>
                  <a:schemeClr val="bg2">
                    <a:lumMod val="50000"/>
                  </a:schemeClr>
                </a:solidFill>
              </a:rPr>
              <a:t>是视觉元素在图像中的综合表现得分</a:t>
            </a:r>
          </a:p>
        </p:txBody>
      </p:sp>
      <p:sp>
        <p:nvSpPr>
          <p:cNvPr id="20" name="文本框 19"/>
          <p:cNvSpPr txBox="1"/>
          <p:nvPr/>
        </p:nvSpPr>
        <p:spPr>
          <a:xfrm>
            <a:off x="526945" y="1049815"/>
            <a:ext cx="8032379" cy="553998"/>
          </a:xfrm>
          <a:prstGeom prst="rect">
            <a:avLst/>
          </a:prstGeom>
          <a:noFill/>
        </p:spPr>
        <p:txBody>
          <a:bodyPr wrap="square" rtlCol="0">
            <a:spAutoFit/>
          </a:bodyPr>
          <a:lstStyle/>
          <a:p>
            <a:pPr indent="0" fontAlgn="auto">
              <a:lnSpc>
                <a:spcPct val="150000"/>
              </a:lnSpc>
            </a:pPr>
            <a:r>
              <a:rPr lang="zh-CN" altLang="en-US" sz="2000" b="1" dirty="0">
                <a:latin typeface="微软雅黑" panose="020B0503020204020204" pitchFamily="34" charset="-122"/>
                <a:ea typeface="微软雅黑" panose="020B0503020204020204" pitchFamily="34" charset="-122"/>
              </a:rPr>
              <a:t>图像分割完成后，进行相应指标计算，构建评估街道景观的指标体系</a:t>
            </a:r>
            <a:endParaRPr lang="zh-CN" altLang="en-US" sz="2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3.3</a:t>
            </a:r>
            <a:r>
              <a:rPr lang="zh-CN" altLang="en-US" sz="2400" b="1" dirty="0">
                <a:latin typeface="方正黑体简体" panose="02010601030101010101" pitchFamily="2" charset="-122"/>
                <a:ea typeface="方正黑体简体" panose="02010601030101010101" pitchFamily="2" charset="-122"/>
              </a:rPr>
              <a:t>指标计算</a:t>
            </a:r>
          </a:p>
        </p:txBody>
      </p:sp>
      <p:sp>
        <p:nvSpPr>
          <p:cNvPr id="22" name="矩形 21"/>
          <p:cNvSpPr/>
          <p:nvPr/>
        </p:nvSpPr>
        <p:spPr>
          <a:xfrm>
            <a:off x="8220506" y="648866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图像基本要素占比指标</a:t>
            </a:r>
          </a:p>
        </p:txBody>
      </p:sp>
      <p:sp>
        <p:nvSpPr>
          <p:cNvPr id="23" name="矩形 22"/>
          <p:cNvSpPr/>
          <p:nvPr/>
        </p:nvSpPr>
        <p:spPr>
          <a:xfrm>
            <a:off x="2380578" y="648866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图像复合指标计算</a:t>
            </a:r>
          </a:p>
        </p:txBody>
      </p:sp>
      <p:pic>
        <p:nvPicPr>
          <p:cNvPr id="14" name="图片 13"/>
          <p:cNvPicPr>
            <a:picLocks noChangeAspect="1"/>
          </p:cNvPicPr>
          <p:nvPr/>
        </p:nvPicPr>
        <p:blipFill>
          <a:blip r:embed="rId8"/>
          <a:stretch>
            <a:fillRect/>
          </a:stretch>
        </p:blipFill>
        <p:spPr>
          <a:xfrm>
            <a:off x="361815" y="2121671"/>
            <a:ext cx="7739332" cy="2300076"/>
          </a:xfrm>
          <a:prstGeom prst="rect">
            <a:avLst/>
          </a:prstGeom>
        </p:spPr>
      </p:pic>
    </p:spTree>
    <p:extLst>
      <p:ext uri="{BB962C8B-B14F-4D97-AF65-F5344CB8AC3E}">
        <p14:creationId xmlns:p14="http://schemas.microsoft.com/office/powerpoint/2010/main" val="361983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3">
          <a:extLst>
            <a:ext uri="{FF2B5EF4-FFF2-40B4-BE49-F238E27FC236}">
              <a16:creationId xmlns:a16="http://schemas.microsoft.com/office/drawing/2014/main" id="{5D25DE15-6C71-BBB4-7DD2-78E07E237833}"/>
            </a:ext>
          </a:extLst>
        </p:cNvPr>
        <p:cNvGrpSpPr/>
        <p:nvPr/>
      </p:nvGrpSpPr>
      <p:grpSpPr>
        <a:xfrm>
          <a:off x="0" y="0"/>
          <a:ext cx="0" cy="0"/>
          <a:chOff x="0" y="0"/>
          <a:chExt cx="0" cy="0"/>
        </a:xfrm>
      </p:grpSpPr>
      <p:grpSp>
        <p:nvGrpSpPr>
          <p:cNvPr id="1824" name="Google Shape;1824;p10">
            <a:extLst>
              <a:ext uri="{FF2B5EF4-FFF2-40B4-BE49-F238E27FC236}">
                <a16:creationId xmlns:a16="http://schemas.microsoft.com/office/drawing/2014/main" id="{38C17342-1F3F-0795-1438-FD69479D7E8D}"/>
              </a:ext>
            </a:extLst>
          </p:cNvPr>
          <p:cNvGrpSpPr/>
          <p:nvPr/>
        </p:nvGrpSpPr>
        <p:grpSpPr>
          <a:xfrm flipH="1">
            <a:off x="645868" y="863323"/>
            <a:ext cx="5631965" cy="5047317"/>
            <a:chOff x="4177618" y="768600"/>
            <a:chExt cx="3053107" cy="2025300"/>
          </a:xfrm>
          <a:solidFill>
            <a:schemeClr val="accent1">
              <a:lumMod val="20000"/>
              <a:lumOff val="80000"/>
            </a:schemeClr>
          </a:solidFill>
        </p:grpSpPr>
        <p:sp>
          <p:nvSpPr>
            <p:cNvPr id="1825" name="Google Shape;1825;p10">
              <a:extLst>
                <a:ext uri="{FF2B5EF4-FFF2-40B4-BE49-F238E27FC236}">
                  <a16:creationId xmlns:a16="http://schemas.microsoft.com/office/drawing/2014/main" id="{5CB12EF5-8590-7766-4089-C86CD49360AC}"/>
                </a:ext>
              </a:extLst>
            </p:cNvPr>
            <p:cNvSpPr/>
            <p:nvPr/>
          </p:nvSpPr>
          <p:spPr>
            <a:xfrm>
              <a:off x="4861325" y="768600"/>
              <a:ext cx="2369400" cy="2025300"/>
            </a:xfrm>
            <a:prstGeom prst="rect">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826" name="Google Shape;1826;p10">
              <a:extLst>
                <a:ext uri="{FF2B5EF4-FFF2-40B4-BE49-F238E27FC236}">
                  <a16:creationId xmlns:a16="http://schemas.microsoft.com/office/drawing/2014/main" id="{FE1FBC30-DA9B-6D5D-0266-6090EEA890F0}"/>
                </a:ext>
              </a:extLst>
            </p:cNvPr>
            <p:cNvSpPr/>
            <p:nvPr/>
          </p:nvSpPr>
          <p:spPr>
            <a:xfrm rot="10800000">
              <a:off x="4177618" y="2286676"/>
              <a:ext cx="683700" cy="309000"/>
            </a:xfrm>
            <a:prstGeom prst="rtTriangle">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827" name="Google Shape;1827;p10">
            <a:extLst>
              <a:ext uri="{FF2B5EF4-FFF2-40B4-BE49-F238E27FC236}">
                <a16:creationId xmlns:a16="http://schemas.microsoft.com/office/drawing/2014/main" id="{F5982AFE-AFC6-BD48-D67E-7F4E78FA47AC}"/>
              </a:ext>
            </a:extLst>
          </p:cNvPr>
          <p:cNvSpPr txBox="1">
            <a:spLocks noGrp="1"/>
          </p:cNvSpPr>
          <p:nvPr>
            <p:ph type="ctrTitle"/>
          </p:nvPr>
        </p:nvSpPr>
        <p:spPr>
          <a:xfrm flipH="1">
            <a:off x="5513998" y="1892933"/>
            <a:ext cx="6448829" cy="770400"/>
          </a:xfrm>
          <a:prstGeom prst="rect">
            <a:avLst/>
          </a:prstGeom>
          <a:noFill/>
          <a:ln>
            <a:noFill/>
          </a:ln>
        </p:spPr>
        <p:txBody>
          <a:bodyPr spcFirstLastPara="1" vert="horz" wrap="square" lIns="121900" tIns="121900" rIns="121900" bIns="121900" rtlCol="0" anchor="ctr" anchorCtr="0">
            <a:noAutofit/>
          </a:bodyPr>
          <a:lstStyle/>
          <a:p>
            <a:pPr algn="l"/>
            <a:r>
              <a:rPr lang="zh-CN" altLang="en-US" sz="6400" dirty="0"/>
              <a:t>研究内容</a:t>
            </a:r>
          </a:p>
        </p:txBody>
      </p:sp>
      <p:sp>
        <p:nvSpPr>
          <p:cNvPr id="1828" name="Google Shape;1828;p10">
            <a:extLst>
              <a:ext uri="{FF2B5EF4-FFF2-40B4-BE49-F238E27FC236}">
                <a16:creationId xmlns:a16="http://schemas.microsoft.com/office/drawing/2014/main" id="{3A22E066-CC07-EE46-6076-8214CB5D09FF}"/>
              </a:ext>
            </a:extLst>
          </p:cNvPr>
          <p:cNvSpPr txBox="1">
            <a:spLocks noGrp="1"/>
          </p:cNvSpPr>
          <p:nvPr>
            <p:ph type="subTitle" idx="1"/>
          </p:nvPr>
        </p:nvSpPr>
        <p:spPr>
          <a:xfrm flipH="1">
            <a:off x="5513730" y="1977879"/>
            <a:ext cx="5532405" cy="2818203"/>
          </a:xfrm>
          <a:prstGeom prst="rect">
            <a:avLst/>
          </a:prstGeom>
          <a:noFill/>
          <a:ln>
            <a:noFill/>
          </a:ln>
        </p:spPr>
        <p:txBody>
          <a:bodyPr spcFirstLastPara="1" vert="horz" wrap="square" lIns="121900" tIns="121900" rIns="121900" bIns="121900" rtlCol="0" anchor="ctr" anchorCtr="0">
            <a:noAutofit/>
          </a:bodyPr>
          <a:lstStyle/>
          <a:p>
            <a:pPr marL="0" indent="0" algn="l"/>
            <a:r>
              <a:rPr lang="en-US" altLang="zh-CN" sz="2400" dirty="0">
                <a:ea typeface="Calibri"/>
                <a:cs typeface="Calibri"/>
                <a:sym typeface="Calibri"/>
              </a:rPr>
              <a:t>4.1</a:t>
            </a:r>
            <a:r>
              <a:rPr lang="zh-CN" altLang="en-US" sz="2400" dirty="0">
                <a:ea typeface="Calibri"/>
                <a:cs typeface="Calibri"/>
                <a:sym typeface="Calibri"/>
              </a:rPr>
              <a:t>建模方法选择</a:t>
            </a:r>
          </a:p>
          <a:p>
            <a:pPr marL="0" indent="0" algn="l"/>
            <a:r>
              <a:rPr lang="en-US" altLang="zh-CN" sz="2400" dirty="0">
                <a:ea typeface="Calibri"/>
                <a:cs typeface="Calibri"/>
                <a:sym typeface="Calibri"/>
              </a:rPr>
              <a:t>4.2 </a:t>
            </a:r>
            <a:r>
              <a:rPr lang="zh-CN" altLang="en-US" sz="2400" dirty="0">
                <a:ea typeface="Calibri"/>
                <a:cs typeface="Calibri"/>
                <a:sym typeface="Calibri"/>
              </a:rPr>
              <a:t>建模结果</a:t>
            </a:r>
          </a:p>
          <a:p>
            <a:pPr marL="0" indent="0" algn="l"/>
            <a:r>
              <a:rPr lang="en-US" altLang="zh-CN" sz="2400" dirty="0">
                <a:ea typeface="Calibri"/>
                <a:cs typeface="Calibri"/>
                <a:sym typeface="Calibri"/>
              </a:rPr>
              <a:t>4.3 </a:t>
            </a:r>
            <a:r>
              <a:rPr lang="zh-CN" altLang="en-US" sz="2400" dirty="0">
                <a:ea typeface="Calibri"/>
                <a:cs typeface="Calibri"/>
                <a:sym typeface="Calibri"/>
              </a:rPr>
              <a:t>分析结果</a:t>
            </a:r>
          </a:p>
        </p:txBody>
      </p:sp>
      <p:sp>
        <p:nvSpPr>
          <p:cNvPr id="1829" name="Google Shape;1829;p10">
            <a:extLst>
              <a:ext uri="{FF2B5EF4-FFF2-40B4-BE49-F238E27FC236}">
                <a16:creationId xmlns:a16="http://schemas.microsoft.com/office/drawing/2014/main" id="{A688DF3C-980B-BDCD-AD4C-91AB3CD3100C}"/>
              </a:ext>
            </a:extLst>
          </p:cNvPr>
          <p:cNvSpPr txBox="1">
            <a:spLocks noGrp="1"/>
          </p:cNvSpPr>
          <p:nvPr>
            <p:ph type="title" idx="2"/>
          </p:nvPr>
        </p:nvSpPr>
        <p:spPr>
          <a:xfrm flipH="1">
            <a:off x="1319231" y="2873784"/>
            <a:ext cx="3024400" cy="1026400"/>
          </a:xfrm>
          <a:prstGeom prst="rect">
            <a:avLst/>
          </a:prstGeom>
          <a:noFill/>
          <a:ln>
            <a:noFill/>
          </a:ln>
        </p:spPr>
        <p:txBody>
          <a:bodyPr spcFirstLastPara="1" vert="horz" wrap="square" lIns="121900" tIns="121900" rIns="121900" bIns="121900" rtlCol="0" anchor="ctr" anchorCtr="0">
            <a:noAutofit/>
          </a:bodyPr>
          <a:lstStyle/>
          <a:p>
            <a:r>
              <a:rPr lang="en-US" altLang="zh-CN" sz="16000" dirty="0"/>
              <a:t>04</a:t>
            </a:r>
            <a:endParaRPr sz="16000" dirty="0"/>
          </a:p>
        </p:txBody>
      </p:sp>
    </p:spTree>
    <p:extLst>
      <p:ext uri="{BB962C8B-B14F-4D97-AF65-F5344CB8AC3E}">
        <p14:creationId xmlns:p14="http://schemas.microsoft.com/office/powerpoint/2010/main" val="379539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6945" y="677437"/>
            <a:ext cx="4871615" cy="170540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指标计算完成后，需要利用指标数据构建模型以预测街道景观视觉评分，此过程需要：</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，选择一部分图片数据进行人工评分</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，选择合适的预测算法</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785727D0-885B-4CA5-AE00-A206ADED20E5}"/>
              </a:ext>
            </a:extLst>
          </p:cNvPr>
          <p:cNvGraphicFramePr>
            <a:graphicFrameLocks noGrp="1"/>
          </p:cNvGraphicFramePr>
          <p:nvPr>
            <p:extLst>
              <p:ext uri="{D42A27DB-BD31-4B8C-83A1-F6EECF244321}">
                <p14:modId xmlns:p14="http://schemas.microsoft.com/office/powerpoint/2010/main" val="3602045146"/>
              </p:ext>
            </p:extLst>
          </p:nvPr>
        </p:nvGraphicFramePr>
        <p:xfrm>
          <a:off x="5666023" y="499728"/>
          <a:ext cx="6096765" cy="5734301"/>
        </p:xfrm>
        <a:graphic>
          <a:graphicData uri="http://schemas.openxmlformats.org/drawingml/2006/table">
            <a:tbl>
              <a:tblPr firstRow="1" firstCol="1" bandRow="1">
                <a:tableStyleId>{B301B821-A1FF-4177-AEE7-76D212191A09}</a:tableStyleId>
              </a:tblPr>
              <a:tblGrid>
                <a:gridCol w="958709">
                  <a:extLst>
                    <a:ext uri="{9D8B030D-6E8A-4147-A177-3AD203B41FA5}">
                      <a16:colId xmlns:a16="http://schemas.microsoft.com/office/drawing/2014/main" val="1796905596"/>
                    </a:ext>
                  </a:extLst>
                </a:gridCol>
                <a:gridCol w="1114732">
                  <a:extLst>
                    <a:ext uri="{9D8B030D-6E8A-4147-A177-3AD203B41FA5}">
                      <a16:colId xmlns:a16="http://schemas.microsoft.com/office/drawing/2014/main" val="920259868"/>
                    </a:ext>
                  </a:extLst>
                </a:gridCol>
                <a:gridCol w="1121950">
                  <a:extLst>
                    <a:ext uri="{9D8B030D-6E8A-4147-A177-3AD203B41FA5}">
                      <a16:colId xmlns:a16="http://schemas.microsoft.com/office/drawing/2014/main" val="3458785686"/>
                    </a:ext>
                  </a:extLst>
                </a:gridCol>
                <a:gridCol w="1275269">
                  <a:extLst>
                    <a:ext uri="{9D8B030D-6E8A-4147-A177-3AD203B41FA5}">
                      <a16:colId xmlns:a16="http://schemas.microsoft.com/office/drawing/2014/main" val="2741942486"/>
                    </a:ext>
                  </a:extLst>
                </a:gridCol>
                <a:gridCol w="1626105">
                  <a:extLst>
                    <a:ext uri="{9D8B030D-6E8A-4147-A177-3AD203B41FA5}">
                      <a16:colId xmlns:a16="http://schemas.microsoft.com/office/drawing/2014/main" val="2468722376"/>
                    </a:ext>
                  </a:extLst>
                </a:gridCol>
              </a:tblGrid>
              <a:tr h="439503">
                <a:tc>
                  <a:txBody>
                    <a:bodyPr/>
                    <a:lstStyle/>
                    <a:p>
                      <a:pPr algn="ctr"/>
                      <a:r>
                        <a:rPr lang="zh-CN" sz="1400" kern="100" dirty="0">
                          <a:effectLst/>
                        </a:rPr>
                        <a:t>模型</a:t>
                      </a:r>
                      <a:r>
                        <a:rPr lang="zh-CN" altLang="en-US" sz="1400" kern="100" dirty="0">
                          <a:effectLst/>
                        </a:rPr>
                        <a:t>算法</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ctr"/>
                      <a:r>
                        <a:rPr lang="zh-CN" altLang="en-US" sz="1400" kern="100" dirty="0">
                          <a:effectLst/>
                        </a:rPr>
                        <a:t>算法</a:t>
                      </a:r>
                      <a:r>
                        <a:rPr lang="zh-CN" sz="1400" kern="100" dirty="0">
                          <a:effectLst/>
                        </a:rPr>
                        <a:t>中文全称</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ctr"/>
                      <a:r>
                        <a:rPr lang="zh-CN" sz="1400" kern="100" dirty="0">
                          <a:effectLst/>
                        </a:rPr>
                        <a:t>优点</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ctr"/>
                      <a:r>
                        <a:rPr lang="zh-CN" sz="1400" kern="100" dirty="0">
                          <a:effectLst/>
                        </a:rPr>
                        <a:t>缺点</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ctr"/>
                      <a:r>
                        <a:rPr lang="zh-CN" sz="1400" kern="100" dirty="0">
                          <a:effectLst/>
                        </a:rPr>
                        <a:t>其他说明</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extLst>
                  <a:ext uri="{0D108BD9-81ED-4DB2-BD59-A6C34878D82A}">
                    <a16:rowId xmlns:a16="http://schemas.microsoft.com/office/drawing/2014/main" val="2403102278"/>
                  </a:ext>
                </a:extLst>
              </a:tr>
              <a:tr h="1149445">
                <a:tc>
                  <a:txBody>
                    <a:bodyPr/>
                    <a:lstStyle/>
                    <a:p>
                      <a:pPr algn="ctr"/>
                      <a:r>
                        <a:rPr lang="en-US" sz="1400" kern="100" dirty="0">
                          <a:effectLst/>
                        </a:rPr>
                        <a:t>OLS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l"/>
                      <a:r>
                        <a:rPr lang="zh-CN" sz="1400" kern="100" dirty="0">
                          <a:effectLst/>
                        </a:rPr>
                        <a:t>普通最小二乘回归</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tc>
                <a:tc>
                  <a:txBody>
                    <a:bodyPr/>
                    <a:lstStyle/>
                    <a:p>
                      <a:pPr algn="l"/>
                      <a:r>
                        <a:rPr lang="zh-CN" sz="1400" kern="100" dirty="0">
                          <a:effectLst/>
                        </a:rPr>
                        <a:t>运算快</a:t>
                      </a:r>
                      <a:br>
                        <a:rPr lang="en-US" sz="1400" kern="100" dirty="0">
                          <a:effectLst/>
                        </a:rPr>
                      </a:br>
                      <a:r>
                        <a:rPr lang="zh-CN" sz="1400" kern="100" dirty="0">
                          <a:effectLst/>
                        </a:rPr>
                        <a:t>处理线性关系时结果较好</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tc>
                <a:tc>
                  <a:txBody>
                    <a:bodyPr/>
                    <a:lstStyle/>
                    <a:p>
                      <a:pPr algn="l"/>
                      <a:r>
                        <a:rPr lang="zh-CN" sz="1400" kern="100" dirty="0">
                          <a:effectLst/>
                        </a:rPr>
                        <a:t>处理复杂非线性关系较不准</a:t>
                      </a:r>
                      <a:br>
                        <a:rPr lang="en-US" sz="1400" kern="100" dirty="0">
                          <a:effectLst/>
                        </a:rPr>
                      </a:br>
                      <a:r>
                        <a:rPr lang="zh-CN" sz="1400" kern="100" dirty="0">
                          <a:effectLst/>
                        </a:rPr>
                        <a:t>容易被极值影响</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tc>
                <a:tc>
                  <a:txBody>
                    <a:bodyPr/>
                    <a:lstStyle/>
                    <a:p>
                      <a:pPr algn="l"/>
                      <a:r>
                        <a:rPr lang="zh-CN" sz="1400" kern="100">
                          <a:effectLst/>
                        </a:rPr>
                        <a:t>研究非线性关系，无指标权重，</a:t>
                      </a:r>
                      <a:br>
                        <a:rPr lang="en-US" sz="1400" kern="100">
                          <a:effectLst/>
                        </a:rPr>
                      </a:br>
                      <a:r>
                        <a:rPr lang="zh-CN" sz="1400" kern="100">
                          <a:effectLst/>
                        </a:rPr>
                        <a:t>对样本量数目有要求</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tc>
                <a:extLst>
                  <a:ext uri="{0D108BD9-81ED-4DB2-BD59-A6C34878D82A}">
                    <a16:rowId xmlns:a16="http://schemas.microsoft.com/office/drawing/2014/main" val="778740972"/>
                  </a:ext>
                </a:extLst>
              </a:tr>
              <a:tr h="1098759">
                <a:tc>
                  <a:txBody>
                    <a:bodyPr/>
                    <a:lstStyle/>
                    <a:p>
                      <a:pPr algn="ctr"/>
                      <a:r>
                        <a:rPr lang="en-US" sz="1400" b="1" kern="100" dirty="0" err="1">
                          <a:effectLst/>
                        </a:rPr>
                        <a:t>XGBoost</a:t>
                      </a:r>
                      <a:endParaRPr lang="zh-CN" sz="1400" b="1" kern="100" dirty="0">
                        <a:solidFill>
                          <a:schemeClr val="lt1"/>
                        </a:solidFill>
                        <a:effectLst/>
                        <a:latin typeface="微软雅黑" panose="020B0503020204020204" pitchFamily="34" charset="-122"/>
                        <a:ea typeface="微软雅黑" panose="020B0503020204020204" pitchFamily="34" charset="-122"/>
                        <a:cs typeface="+mn-cs"/>
                      </a:endParaRPr>
                    </a:p>
                  </a:txBody>
                  <a:tcPr marL="54392" marR="54392" marT="0" marB="0" anchor="ctr"/>
                </a:tc>
                <a:tc>
                  <a:txBody>
                    <a:bodyPr/>
                    <a:lstStyle/>
                    <a:p>
                      <a:pPr algn="l"/>
                      <a:r>
                        <a:rPr lang="zh-CN" sz="1400" b="1" kern="100" dirty="0">
                          <a:effectLst/>
                        </a:rPr>
                        <a:t>极致梯度提升</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l"/>
                      <a:r>
                        <a:rPr lang="zh-CN" sz="1400" b="1" kern="100" dirty="0">
                          <a:effectLst/>
                        </a:rPr>
                        <a:t>处理非线性的关系时结果较好</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l"/>
                      <a:r>
                        <a:rPr lang="zh-CN" sz="1400" b="1" kern="100" dirty="0">
                          <a:effectLst/>
                        </a:rPr>
                        <a:t>数据量小时，结果不好</a:t>
                      </a:r>
                      <a:br>
                        <a:rPr lang="en-US" sz="1400" b="1" kern="100" dirty="0">
                          <a:effectLst/>
                        </a:rPr>
                      </a:br>
                      <a:r>
                        <a:rPr lang="zh-CN" sz="1400" b="1" kern="100" dirty="0">
                          <a:effectLst/>
                        </a:rPr>
                        <a:t>容易被极值影响</a:t>
                      </a:r>
                      <a:br>
                        <a:rPr lang="en-US" sz="1400" b="1" kern="100" dirty="0">
                          <a:effectLst/>
                        </a:rPr>
                      </a:br>
                      <a:r>
                        <a:rPr lang="zh-CN" sz="1400" b="1" kern="100" dirty="0">
                          <a:effectLst/>
                        </a:rPr>
                        <a:t>容易过拟合</a:t>
                      </a:r>
                      <a:r>
                        <a:rPr lang="en-US" altLang="zh-CN" sz="1400" b="1" kern="100" dirty="0">
                          <a:effectLst/>
                        </a:rPr>
                        <a:t>*</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tc>
                  <a:txBody>
                    <a:bodyPr/>
                    <a:lstStyle/>
                    <a:p>
                      <a:pPr algn="l"/>
                      <a:r>
                        <a:rPr lang="zh-CN" sz="1400" b="1" kern="100" dirty="0">
                          <a:effectLst/>
                        </a:rPr>
                        <a:t>研究非线性关系，无指标权重，</a:t>
                      </a:r>
                      <a:br>
                        <a:rPr lang="en-US" sz="1400" b="1" kern="100" dirty="0">
                          <a:effectLst/>
                        </a:rPr>
                      </a:br>
                      <a:r>
                        <a:rPr lang="zh-CN" sz="1400" b="1" kern="100" dirty="0">
                          <a:effectLst/>
                        </a:rPr>
                        <a:t>对样本量数目有要求</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4392" marR="54392" marT="0" marB="0" anchor="ctr"/>
                </a:tc>
                <a:extLst>
                  <a:ext uri="{0D108BD9-81ED-4DB2-BD59-A6C34878D82A}">
                    <a16:rowId xmlns:a16="http://schemas.microsoft.com/office/drawing/2014/main" val="2467150016"/>
                  </a:ext>
                </a:extLst>
              </a:tr>
              <a:tr h="1035064">
                <a:tc>
                  <a:txBody>
                    <a:bodyPr/>
                    <a:lstStyle/>
                    <a:p>
                      <a:pPr algn="ctr" fontAlgn="ctr"/>
                      <a:r>
                        <a:rPr lang="en-US" altLang="zh-CN" sz="1400" kern="100" dirty="0">
                          <a:effectLst/>
                        </a:rPr>
                        <a:t>RF</a:t>
                      </a:r>
                      <a:endParaRPr lang="zh-CN" altLang="en-US" sz="1400" b="1" kern="100" dirty="0">
                        <a:solidFill>
                          <a:schemeClr val="lt1"/>
                        </a:solidFill>
                        <a:effectLst/>
                        <a:latin typeface="微软雅黑" panose="020B0503020204020204" pitchFamily="34" charset="-122"/>
                        <a:ea typeface="微软雅黑" panose="020B0503020204020204" pitchFamily="34" charset="-122"/>
                        <a:cs typeface="+mn-cs"/>
                      </a:endParaRPr>
                    </a:p>
                  </a:txBody>
                  <a:tcPr marL="6350" marR="6350" marT="6350" marB="0" anchor="ctr"/>
                </a:tc>
                <a:tc>
                  <a:txBody>
                    <a:bodyPr/>
                    <a:lstStyle/>
                    <a:p>
                      <a:pPr algn="l" fontAlgn="ctr"/>
                      <a:r>
                        <a:rPr lang="zh-CN" altLang="en-US" sz="1400" u="none" strike="noStrike">
                          <a:effectLst/>
                        </a:rPr>
                        <a:t>随机森林</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a:effectLst/>
                        </a:rPr>
                        <a:t>处理非线性关系时结果较好，抗过拟合能力强</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dirty="0">
                          <a:effectLst/>
                        </a:rPr>
                        <a:t>模型复杂度高，计算量大，训练时间长</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a:effectLst/>
                        </a:rPr>
                        <a:t>研究非线性关系，无指标权重，能处理高维数据和缺失值，容易解释特征重要性</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10003"/>
                  </a:ext>
                </a:extLst>
              </a:tr>
              <a:tr h="1005765">
                <a:tc>
                  <a:txBody>
                    <a:bodyPr/>
                    <a:lstStyle/>
                    <a:p>
                      <a:pPr algn="ctr" fontAlgn="ctr"/>
                      <a:r>
                        <a:rPr lang="en-US" sz="1400" kern="100" dirty="0">
                          <a:effectLst/>
                        </a:rPr>
                        <a:t>K-Means</a:t>
                      </a:r>
                      <a:endParaRPr lang="en-US" sz="1400" b="1" kern="100" dirty="0">
                        <a:solidFill>
                          <a:schemeClr val="lt1"/>
                        </a:solidFill>
                        <a:effectLst/>
                        <a:latin typeface="微软雅黑" panose="020B0503020204020204" pitchFamily="34" charset="-122"/>
                        <a:ea typeface="微软雅黑" panose="020B0503020204020204" pitchFamily="34" charset="-122"/>
                        <a:cs typeface="+mn-cs"/>
                      </a:endParaRPr>
                    </a:p>
                  </a:txBody>
                  <a:tcPr marL="6350" marR="6350" marT="6350" marB="0" anchor="ctr"/>
                </a:tc>
                <a:tc>
                  <a:txBody>
                    <a:bodyPr/>
                    <a:lstStyle/>
                    <a:p>
                      <a:pPr algn="l" fontAlgn="ctr"/>
                      <a:r>
                        <a:rPr lang="en-US" sz="1400" u="none" strike="noStrike">
                          <a:effectLst/>
                        </a:rPr>
                        <a:t>K</a:t>
                      </a:r>
                      <a:r>
                        <a:rPr lang="zh-CN" altLang="en-US" sz="1400" u="none" strike="noStrike">
                          <a:effectLst/>
                        </a:rPr>
                        <a:t>均值聚类</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dirty="0">
                          <a:effectLst/>
                        </a:rPr>
                        <a:t>简单高效，适用于大数据集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dirty="0">
                          <a:effectLst/>
                        </a:rPr>
                        <a:t>对噪声和离群点敏感，需提前指定簇数</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a:effectLst/>
                        </a:rPr>
                        <a:t>主要用于聚类分析，结果对初始值敏感，适合球状簇</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10004"/>
                  </a:ext>
                </a:extLst>
              </a:tr>
              <a:tr h="1005765">
                <a:tc>
                  <a:txBody>
                    <a:bodyPr/>
                    <a:lstStyle/>
                    <a:p>
                      <a:pPr algn="ctr" fontAlgn="ctr"/>
                      <a:r>
                        <a:rPr lang="en-US" sz="1400" kern="100" dirty="0">
                          <a:effectLst/>
                        </a:rPr>
                        <a:t>SVM</a:t>
                      </a:r>
                      <a:endParaRPr lang="en-US" sz="1400" b="1" kern="100" dirty="0">
                        <a:solidFill>
                          <a:schemeClr val="lt1"/>
                        </a:solidFill>
                        <a:effectLst/>
                        <a:latin typeface="微软雅黑" panose="020B0503020204020204" pitchFamily="34" charset="-122"/>
                        <a:ea typeface="微软雅黑" panose="020B0503020204020204" pitchFamily="34" charset="-122"/>
                        <a:cs typeface="+mn-cs"/>
                      </a:endParaRPr>
                    </a:p>
                  </a:txBody>
                  <a:tcPr marL="6350" marR="6350" marT="6350" marB="0" anchor="ctr"/>
                </a:tc>
                <a:tc>
                  <a:txBody>
                    <a:bodyPr/>
                    <a:lstStyle/>
                    <a:p>
                      <a:pPr algn="l" fontAlgn="ctr"/>
                      <a:r>
                        <a:rPr lang="zh-CN" altLang="en-US" sz="1400" u="none" strike="noStrike">
                          <a:effectLst/>
                        </a:rPr>
                        <a:t>支持向量机</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a:effectLst/>
                        </a:rPr>
                        <a:t>处理高维数据效果好，适合小样本</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dirty="0">
                          <a:effectLst/>
                        </a:rPr>
                        <a:t>对参数和核函数敏感，计算量大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altLang="en-US" sz="1400" u="none" strike="noStrike" dirty="0">
                          <a:effectLst/>
                        </a:rPr>
                        <a:t>适用于分类和回归，结果解释较困难，能处理非线性问题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10005"/>
                  </a:ext>
                </a:extLst>
              </a:tr>
            </a:tbl>
          </a:graphicData>
        </a:graphic>
      </p:graphicFrame>
      <p:sp>
        <p:nvSpPr>
          <p:cNvPr id="5" name="圆角矩形 4"/>
          <p:cNvSpPr/>
          <p:nvPr/>
        </p:nvSpPr>
        <p:spPr>
          <a:xfrm>
            <a:off x="12312650" y="1209248"/>
            <a:ext cx="2293112" cy="1073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样本地图</a:t>
            </a:r>
            <a:endParaRPr lang="en-US" altLang="zh-CN" dirty="0"/>
          </a:p>
          <a:p>
            <a:pPr algn="ctr"/>
            <a:r>
              <a:rPr lang="zh-CN" altLang="en-US" dirty="0"/>
              <a:t>算法结果</a:t>
            </a:r>
          </a:p>
        </p:txBody>
      </p:sp>
      <p:pic>
        <p:nvPicPr>
          <p:cNvPr id="6" name="图片 5"/>
          <p:cNvPicPr>
            <a:picLocks noChangeAspect="1"/>
          </p:cNvPicPr>
          <p:nvPr/>
        </p:nvPicPr>
        <p:blipFill>
          <a:blip r:embed="rId3"/>
          <a:stretch>
            <a:fillRect/>
          </a:stretch>
        </p:blipFill>
        <p:spPr>
          <a:xfrm>
            <a:off x="487680" y="2392921"/>
            <a:ext cx="4910880" cy="3841107"/>
          </a:xfrm>
          <a:prstGeom prst="rect">
            <a:avLst/>
          </a:prstGeom>
        </p:spPr>
      </p:pic>
      <p:sp>
        <p:nvSpPr>
          <p:cNvPr id="7" name="矩形 6"/>
          <p:cNvSpPr/>
          <p:nvPr/>
        </p:nvSpPr>
        <p:spPr>
          <a:xfrm>
            <a:off x="867686" y="623402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人工评分样本选择</a:t>
            </a:r>
          </a:p>
        </p:txBody>
      </p:sp>
      <p:sp>
        <p:nvSpPr>
          <p:cNvPr id="8" name="矩形 7"/>
          <p:cNvSpPr/>
          <p:nvPr/>
        </p:nvSpPr>
        <p:spPr>
          <a:xfrm>
            <a:off x="6849386" y="623402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模型预测算法对比</a:t>
            </a:r>
          </a:p>
        </p:txBody>
      </p:sp>
      <p:sp>
        <p:nvSpPr>
          <p:cNvPr id="9" name="文本框 8"/>
          <p:cNvSpPr txBox="1"/>
          <p:nvPr/>
        </p:nvSpPr>
        <p:spPr>
          <a:xfrm>
            <a:off x="526945" y="25099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4.1 </a:t>
            </a:r>
            <a:r>
              <a:rPr lang="zh-CN" altLang="en-US" sz="2400" b="1" dirty="0">
                <a:latin typeface="方正黑体简体" panose="02010601030101010101" pitchFamily="2" charset="-122"/>
                <a:ea typeface="方正黑体简体" panose="02010601030101010101" pitchFamily="2" charset="-122"/>
              </a:rPr>
              <a:t>方法选择</a:t>
            </a:r>
          </a:p>
        </p:txBody>
      </p:sp>
      <p:sp>
        <p:nvSpPr>
          <p:cNvPr id="3" name="圆角矩形 2"/>
          <p:cNvSpPr/>
          <p:nvPr/>
        </p:nvSpPr>
        <p:spPr>
          <a:xfrm>
            <a:off x="2636520" y="3852540"/>
            <a:ext cx="396240" cy="2293620"/>
          </a:xfrm>
          <a:prstGeom prst="round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60ADB2-F162-43E2-A816-D492418517BF}"/>
              </a:ext>
            </a:extLst>
          </p:cNvPr>
          <p:cNvSpPr txBox="1"/>
          <p:nvPr/>
        </p:nvSpPr>
        <p:spPr>
          <a:xfrm>
            <a:off x="5552110" y="6581001"/>
            <a:ext cx="7309412" cy="276999"/>
          </a:xfrm>
          <a:prstGeom prst="rect">
            <a:avLst/>
          </a:prstGeom>
          <a:noFill/>
        </p:spPr>
        <p:txBody>
          <a:bodyPr wrap="square">
            <a:spAutoFit/>
          </a:bodyPr>
          <a:lstStyle/>
          <a:p>
            <a:r>
              <a:rPr lang="zh-CN" altLang="zh-CN" sz="1200" b="1" kern="100" dirty="0">
                <a:solidFill>
                  <a:schemeClr val="bg1">
                    <a:lumMod val="75000"/>
                  </a:schemeClr>
                </a:solidFill>
                <a:effectLst/>
              </a:rPr>
              <a:t>过拟合</a:t>
            </a:r>
            <a:r>
              <a:rPr lang="en-US" altLang="zh-CN" sz="1200" b="1" kern="100" dirty="0">
                <a:solidFill>
                  <a:schemeClr val="bg1">
                    <a:lumMod val="75000"/>
                  </a:schemeClr>
                </a:solidFill>
                <a:effectLst/>
              </a:rPr>
              <a:t>*</a:t>
            </a:r>
            <a:r>
              <a:rPr lang="zh-CN" altLang="en-US" sz="1200" b="1" kern="100" dirty="0">
                <a:solidFill>
                  <a:schemeClr val="bg1">
                    <a:lumMod val="75000"/>
                  </a:schemeClr>
                </a:solidFill>
                <a:effectLst/>
              </a:rPr>
              <a:t>：过于贴近训练数据曲线，导致失去较好的预测能力</a:t>
            </a:r>
            <a:endParaRPr lang="zh-CN" altLang="en-US" sz="1200" dirty="0">
              <a:solidFill>
                <a:schemeClr val="bg1">
                  <a:lumMod val="75000"/>
                </a:schemeClr>
              </a:solidFill>
            </a:endParaRPr>
          </a:p>
        </p:txBody>
      </p:sp>
    </p:spTree>
    <p:extLst>
      <p:ext uri="{BB962C8B-B14F-4D97-AF65-F5344CB8AC3E}">
        <p14:creationId xmlns:p14="http://schemas.microsoft.com/office/powerpoint/2010/main" val="57458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CBE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25" name="椭圆 24"/>
          <p:cNvSpPr/>
          <p:nvPr/>
        </p:nvSpPr>
        <p:spPr>
          <a:xfrm>
            <a:off x="2851399" y="4405251"/>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4" name="椭圆 3"/>
          <p:cNvSpPr/>
          <p:nvPr/>
        </p:nvSpPr>
        <p:spPr>
          <a:xfrm>
            <a:off x="2157506" y="3679469"/>
            <a:ext cx="952500" cy="952500"/>
          </a:xfrm>
          <a:prstGeom prst="ellipse">
            <a:avLst/>
          </a:prstGeom>
          <a:solidFill>
            <a:srgbClr val="6AA6DC">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5" name="文本框 4"/>
          <p:cNvSpPr txBox="1"/>
          <p:nvPr/>
        </p:nvSpPr>
        <p:spPr>
          <a:xfrm>
            <a:off x="2238406" y="3770998"/>
            <a:ext cx="813044" cy="769441"/>
          </a:xfrm>
          <a:prstGeom prst="rect">
            <a:avLst/>
          </a:prstGeom>
          <a:noFill/>
        </p:spPr>
        <p:txBody>
          <a:bodyPr wrap="none" rtlCol="0">
            <a:spAutoFit/>
          </a:bodyPr>
          <a:lstStyle/>
          <a:p>
            <a:pPr algn="ctr"/>
            <a:r>
              <a:rPr lang="en-US" altLang="zh-CN" sz="4400" b="1" dirty="0">
                <a:solidFill>
                  <a:schemeClr val="bg1"/>
                </a:solidFill>
                <a:latin typeface=""/>
                <a:ea typeface="微软雅黑" panose="020B0503020204020204" pitchFamily="34" charset="-122"/>
                <a:cs typeface="+mn-ea"/>
                <a:sym typeface=""/>
              </a:rPr>
              <a:t>01</a:t>
            </a:r>
            <a:endParaRPr lang="zh-CN" altLang="en-US" sz="4400" b="1" dirty="0">
              <a:solidFill>
                <a:schemeClr val="bg1"/>
              </a:solidFill>
              <a:latin typeface=""/>
              <a:ea typeface="微软雅黑" panose="020B0503020204020204" pitchFamily="34" charset="-122"/>
              <a:cs typeface="+mn-ea"/>
              <a:sym typeface=""/>
            </a:endParaRPr>
          </a:p>
        </p:txBody>
      </p:sp>
      <p:sp>
        <p:nvSpPr>
          <p:cNvPr id="23" name="椭圆 22"/>
          <p:cNvSpPr/>
          <p:nvPr/>
        </p:nvSpPr>
        <p:spPr>
          <a:xfrm>
            <a:off x="4869180" y="686969"/>
            <a:ext cx="2453640" cy="2453640"/>
          </a:xfrm>
          <a:prstGeom prst="ellipse">
            <a:avLst/>
          </a:prstGeom>
          <a:solidFill>
            <a:srgbClr val="3C65A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2" name="MH_Others_1"/>
          <p:cNvSpPr txBox="1"/>
          <p:nvPr>
            <p:custDataLst>
              <p:tags r:id="rId1"/>
            </p:custDataLst>
          </p:nvPr>
        </p:nvSpPr>
        <p:spPr>
          <a:xfrm>
            <a:off x="4160902" y="1467321"/>
            <a:ext cx="3955467" cy="847938"/>
          </a:xfrm>
          <a:prstGeom prst="rect">
            <a:avLst/>
          </a:prstGeom>
          <a:noFill/>
        </p:spPr>
        <p:txBody>
          <a:bodyPr wrap="square" rtlCol="0">
            <a:noAutofit/>
          </a:bodyPr>
          <a:lstStyle/>
          <a:p>
            <a:pPr algn="ctr"/>
            <a:r>
              <a:rPr lang="zh-CN" altLang="en-US" sz="4400" dirty="0">
                <a:solidFill>
                  <a:schemeClr val="bg1"/>
                </a:solidFill>
                <a:effectLst>
                  <a:outerShdw blurRad="38100" dist="38100" dir="2700000" algn="tl">
                    <a:srgbClr val="000000">
                      <a:alpha val="43137"/>
                    </a:srgbClr>
                  </a:outerShdw>
                </a:effectLst>
                <a:latin typeface=""/>
                <a:ea typeface="微软雅黑" panose="020B0503020204020204" pitchFamily="34" charset="-122"/>
                <a:cs typeface="+mn-ea"/>
                <a:sym typeface=""/>
              </a:rPr>
              <a:t>目录</a:t>
            </a:r>
          </a:p>
        </p:txBody>
      </p:sp>
      <p:sp>
        <p:nvSpPr>
          <p:cNvPr id="9" name="椭圆 8"/>
          <p:cNvSpPr/>
          <p:nvPr/>
        </p:nvSpPr>
        <p:spPr>
          <a:xfrm>
            <a:off x="3903119" y="3698204"/>
            <a:ext cx="952500" cy="952500"/>
          </a:xfrm>
          <a:prstGeom prst="ellipse">
            <a:avLst/>
          </a:prstGeom>
          <a:solidFill>
            <a:srgbClr val="446D9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10" name="文本框 9"/>
          <p:cNvSpPr txBox="1"/>
          <p:nvPr/>
        </p:nvSpPr>
        <p:spPr>
          <a:xfrm>
            <a:off x="3972847" y="3789733"/>
            <a:ext cx="813044" cy="769441"/>
          </a:xfrm>
          <a:prstGeom prst="rect">
            <a:avLst/>
          </a:prstGeom>
          <a:noFill/>
        </p:spPr>
        <p:txBody>
          <a:bodyPr wrap="none" rtlCol="0">
            <a:spAutoFit/>
          </a:bodyPr>
          <a:lstStyle/>
          <a:p>
            <a:pPr algn="ctr"/>
            <a:r>
              <a:rPr lang="en-US" altLang="zh-CN" sz="4400" b="1" dirty="0">
                <a:solidFill>
                  <a:schemeClr val="bg1"/>
                </a:solidFill>
                <a:latin typeface=""/>
                <a:ea typeface="微软雅黑" panose="020B0503020204020204" pitchFamily="34" charset="-122"/>
                <a:cs typeface="+mn-ea"/>
                <a:sym typeface=""/>
              </a:rPr>
              <a:t>02</a:t>
            </a:r>
            <a:endParaRPr lang="zh-CN" altLang="en-US" sz="4400" b="1" dirty="0">
              <a:solidFill>
                <a:schemeClr val="bg1"/>
              </a:solidFill>
              <a:latin typeface=""/>
              <a:ea typeface="微软雅黑" panose="020B0503020204020204" pitchFamily="34" charset="-122"/>
              <a:cs typeface="+mn-ea"/>
              <a:sym typeface=""/>
            </a:endParaRPr>
          </a:p>
        </p:txBody>
      </p:sp>
      <p:sp>
        <p:nvSpPr>
          <p:cNvPr id="33" name="椭圆 32"/>
          <p:cNvSpPr/>
          <p:nvPr/>
        </p:nvSpPr>
        <p:spPr>
          <a:xfrm>
            <a:off x="4611159" y="4405251"/>
            <a:ext cx="191910" cy="191910"/>
          </a:xfrm>
          <a:prstGeom prst="ellipse">
            <a:avLst/>
          </a:prstGeom>
          <a:solidFill>
            <a:srgbClr val="B5D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3" name="文本框 2"/>
          <p:cNvSpPr txBox="1"/>
          <p:nvPr/>
        </p:nvSpPr>
        <p:spPr>
          <a:xfrm>
            <a:off x="2046433" y="4867627"/>
            <a:ext cx="1847088" cy="400110"/>
          </a:xfrm>
          <a:prstGeom prst="rect">
            <a:avLst/>
          </a:prstGeom>
          <a:noFill/>
        </p:spPr>
        <p:txBody>
          <a:bodyPr wrap="square" rtlCol="0">
            <a:spAutoFit/>
          </a:bodyPr>
          <a:lstStyle/>
          <a:p>
            <a:r>
              <a:rPr lang="zh-CN" altLang="en-US" sz="2000" b="1" dirty="0">
                <a:solidFill>
                  <a:srgbClr val="554D53"/>
                </a:solidFill>
                <a:latin typeface=""/>
                <a:ea typeface="微软雅黑" panose="020B0503020204020204" pitchFamily="34" charset="-122"/>
                <a:cs typeface="+mn-ea"/>
                <a:sym typeface=""/>
              </a:rPr>
              <a:t>研究背景</a:t>
            </a:r>
          </a:p>
        </p:txBody>
      </p:sp>
      <p:sp>
        <p:nvSpPr>
          <p:cNvPr id="28" name="文本框 27"/>
          <p:cNvSpPr txBox="1"/>
          <p:nvPr/>
        </p:nvSpPr>
        <p:spPr>
          <a:xfrm>
            <a:off x="3777012" y="4867627"/>
            <a:ext cx="1410849" cy="707886"/>
          </a:xfrm>
          <a:prstGeom prst="rect">
            <a:avLst/>
          </a:prstGeom>
          <a:noFill/>
        </p:spPr>
        <p:txBody>
          <a:bodyPr wrap="square" rtlCol="0">
            <a:spAutoFit/>
          </a:bodyPr>
          <a:lstStyle/>
          <a:p>
            <a:r>
              <a:rPr lang="zh-CN" altLang="en-US" sz="2000" b="1" dirty="0">
                <a:solidFill>
                  <a:srgbClr val="554D53"/>
                </a:solidFill>
                <a:latin typeface=""/>
                <a:ea typeface="微软雅黑" panose="020B0503020204020204" pitchFamily="34" charset="-122"/>
                <a:cs typeface="+mn-ea"/>
                <a:sym typeface=""/>
              </a:rPr>
              <a:t>研究方法技术路线</a:t>
            </a:r>
          </a:p>
        </p:txBody>
      </p:sp>
      <p:sp>
        <p:nvSpPr>
          <p:cNvPr id="31" name="椭圆 30"/>
          <p:cNvSpPr/>
          <p:nvPr/>
        </p:nvSpPr>
        <p:spPr>
          <a:xfrm>
            <a:off x="5616391" y="3703229"/>
            <a:ext cx="952500" cy="952500"/>
          </a:xfrm>
          <a:prstGeom prst="ellipse">
            <a:avLst/>
          </a:prstGeom>
          <a:solidFill>
            <a:srgbClr val="6AA6DC">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32" name="文本框 31"/>
          <p:cNvSpPr txBox="1"/>
          <p:nvPr/>
        </p:nvSpPr>
        <p:spPr>
          <a:xfrm>
            <a:off x="5657296" y="3794758"/>
            <a:ext cx="813044" cy="769441"/>
          </a:xfrm>
          <a:prstGeom prst="rect">
            <a:avLst/>
          </a:prstGeom>
          <a:noFill/>
        </p:spPr>
        <p:txBody>
          <a:bodyPr wrap="none" rtlCol="0">
            <a:spAutoFit/>
          </a:bodyPr>
          <a:lstStyle/>
          <a:p>
            <a:pPr algn="ctr"/>
            <a:r>
              <a:rPr lang="en-US" altLang="zh-CN" sz="4400" b="1" dirty="0">
                <a:solidFill>
                  <a:schemeClr val="bg1"/>
                </a:solidFill>
                <a:latin typeface=""/>
                <a:ea typeface="微软雅黑" panose="020B0503020204020204" pitchFamily="34" charset="-122"/>
                <a:cs typeface="+mn-ea"/>
                <a:sym typeface=""/>
              </a:rPr>
              <a:t>03</a:t>
            </a:r>
            <a:endParaRPr lang="zh-CN" altLang="en-US" sz="4400" b="1" dirty="0">
              <a:solidFill>
                <a:schemeClr val="bg1"/>
              </a:solidFill>
              <a:latin typeface=""/>
              <a:ea typeface="微软雅黑" panose="020B0503020204020204" pitchFamily="34" charset="-122"/>
              <a:cs typeface="+mn-ea"/>
              <a:sym typeface=""/>
            </a:endParaRPr>
          </a:p>
        </p:txBody>
      </p:sp>
      <p:sp>
        <p:nvSpPr>
          <p:cNvPr id="36" name="椭圆 35"/>
          <p:cNvSpPr/>
          <p:nvPr/>
        </p:nvSpPr>
        <p:spPr>
          <a:xfrm>
            <a:off x="6357613" y="4410276"/>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37" name="文本框 36"/>
          <p:cNvSpPr txBox="1"/>
          <p:nvPr/>
        </p:nvSpPr>
        <p:spPr>
          <a:xfrm>
            <a:off x="5543946" y="4872652"/>
            <a:ext cx="1847088" cy="400110"/>
          </a:xfrm>
          <a:prstGeom prst="rect">
            <a:avLst/>
          </a:prstGeom>
          <a:noFill/>
        </p:spPr>
        <p:txBody>
          <a:bodyPr wrap="square" rtlCol="0">
            <a:spAutoFit/>
          </a:bodyPr>
          <a:lstStyle/>
          <a:p>
            <a:r>
              <a:rPr lang="zh-CN" altLang="en-US" sz="2000" b="1" dirty="0">
                <a:solidFill>
                  <a:srgbClr val="554D53"/>
                </a:solidFill>
                <a:latin typeface=""/>
                <a:ea typeface="微软雅黑" panose="020B0503020204020204" pitchFamily="34" charset="-122"/>
                <a:cs typeface="+mn-ea"/>
                <a:sym typeface=""/>
              </a:rPr>
              <a:t>研究数据</a:t>
            </a:r>
          </a:p>
        </p:txBody>
      </p:sp>
      <p:sp>
        <p:nvSpPr>
          <p:cNvPr id="17" name="椭圆 16"/>
          <p:cNvSpPr/>
          <p:nvPr/>
        </p:nvSpPr>
        <p:spPr>
          <a:xfrm>
            <a:off x="7290745" y="3698204"/>
            <a:ext cx="952500" cy="952500"/>
          </a:xfrm>
          <a:prstGeom prst="ellipse">
            <a:avLst/>
          </a:prstGeom>
          <a:solidFill>
            <a:srgbClr val="A2B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18" name="文本框 17"/>
          <p:cNvSpPr txBox="1"/>
          <p:nvPr/>
        </p:nvSpPr>
        <p:spPr>
          <a:xfrm>
            <a:off x="7331650" y="3789733"/>
            <a:ext cx="813044" cy="769441"/>
          </a:xfrm>
          <a:prstGeom prst="rect">
            <a:avLst/>
          </a:prstGeom>
          <a:noFill/>
        </p:spPr>
        <p:txBody>
          <a:bodyPr wrap="none" rtlCol="0">
            <a:spAutoFit/>
          </a:bodyPr>
          <a:lstStyle/>
          <a:p>
            <a:pPr algn="ctr"/>
            <a:r>
              <a:rPr lang="en-US" altLang="zh-CN" sz="4400" b="1" dirty="0">
                <a:solidFill>
                  <a:schemeClr val="bg1"/>
                </a:solidFill>
                <a:latin typeface=""/>
                <a:ea typeface="微软雅黑" panose="020B0503020204020204" pitchFamily="34" charset="-122"/>
                <a:cs typeface="+mn-ea"/>
                <a:sym typeface=""/>
              </a:rPr>
              <a:t>04</a:t>
            </a:r>
            <a:endParaRPr lang="zh-CN" altLang="en-US" sz="4400" b="1" dirty="0">
              <a:solidFill>
                <a:schemeClr val="bg1"/>
              </a:solidFill>
              <a:latin typeface=""/>
              <a:ea typeface="微软雅黑" panose="020B0503020204020204" pitchFamily="34" charset="-122"/>
              <a:cs typeface="+mn-ea"/>
              <a:sym typeface=""/>
            </a:endParaRPr>
          </a:p>
        </p:txBody>
      </p:sp>
      <p:sp>
        <p:nvSpPr>
          <p:cNvPr id="19" name="椭圆 18"/>
          <p:cNvSpPr/>
          <p:nvPr/>
        </p:nvSpPr>
        <p:spPr>
          <a:xfrm>
            <a:off x="8031967" y="4405251"/>
            <a:ext cx="191910" cy="191910"/>
          </a:xfrm>
          <a:prstGeom prst="ellipse">
            <a:avLst/>
          </a:prstGeom>
          <a:solidFill>
            <a:srgbClr val="B5D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20" name="文本框 19"/>
          <p:cNvSpPr txBox="1"/>
          <p:nvPr/>
        </p:nvSpPr>
        <p:spPr>
          <a:xfrm>
            <a:off x="7218300" y="4867627"/>
            <a:ext cx="1847088" cy="400110"/>
          </a:xfrm>
          <a:prstGeom prst="rect">
            <a:avLst/>
          </a:prstGeom>
          <a:noFill/>
        </p:spPr>
        <p:txBody>
          <a:bodyPr wrap="square" rtlCol="0">
            <a:spAutoFit/>
          </a:bodyPr>
          <a:lstStyle/>
          <a:p>
            <a:r>
              <a:rPr lang="zh-CN" altLang="en-US" sz="2000" b="1" dirty="0">
                <a:solidFill>
                  <a:srgbClr val="554D53"/>
                </a:solidFill>
                <a:latin typeface=""/>
                <a:ea typeface="微软雅黑" panose="020B0503020204020204" pitchFamily="34" charset="-122"/>
                <a:cs typeface="+mn-ea"/>
                <a:sym typeface=""/>
              </a:rPr>
              <a:t>研究内容</a:t>
            </a:r>
          </a:p>
        </p:txBody>
      </p:sp>
      <p:sp>
        <p:nvSpPr>
          <p:cNvPr id="21" name="椭圆 20">
            <a:extLst>
              <a:ext uri="{FF2B5EF4-FFF2-40B4-BE49-F238E27FC236}">
                <a16:creationId xmlns:a16="http://schemas.microsoft.com/office/drawing/2014/main" id="{D3076918-C3D8-4725-AD12-8781458D1111}"/>
              </a:ext>
            </a:extLst>
          </p:cNvPr>
          <p:cNvSpPr/>
          <p:nvPr/>
        </p:nvSpPr>
        <p:spPr>
          <a:xfrm>
            <a:off x="9649541" y="4410690"/>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22" name="椭圆 21">
            <a:extLst>
              <a:ext uri="{FF2B5EF4-FFF2-40B4-BE49-F238E27FC236}">
                <a16:creationId xmlns:a16="http://schemas.microsoft.com/office/drawing/2014/main" id="{F50220E9-A94D-43BE-85F1-0C53795AC566}"/>
              </a:ext>
            </a:extLst>
          </p:cNvPr>
          <p:cNvSpPr/>
          <p:nvPr/>
        </p:nvSpPr>
        <p:spPr>
          <a:xfrm>
            <a:off x="8955648" y="3684908"/>
            <a:ext cx="952500" cy="952500"/>
          </a:xfrm>
          <a:prstGeom prst="ellipse">
            <a:avLst/>
          </a:prstGeom>
          <a:solidFill>
            <a:srgbClr val="6AA6DC">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26" name="文本框 25">
            <a:extLst>
              <a:ext uri="{FF2B5EF4-FFF2-40B4-BE49-F238E27FC236}">
                <a16:creationId xmlns:a16="http://schemas.microsoft.com/office/drawing/2014/main" id="{3EA72B6F-6B70-47E1-9395-BB2820325B5C}"/>
              </a:ext>
            </a:extLst>
          </p:cNvPr>
          <p:cNvSpPr txBox="1"/>
          <p:nvPr/>
        </p:nvSpPr>
        <p:spPr>
          <a:xfrm>
            <a:off x="9036548" y="3776437"/>
            <a:ext cx="813043" cy="769441"/>
          </a:xfrm>
          <a:prstGeom prst="rect">
            <a:avLst/>
          </a:prstGeom>
          <a:noFill/>
        </p:spPr>
        <p:txBody>
          <a:bodyPr wrap="none" rtlCol="0">
            <a:spAutoFit/>
          </a:bodyPr>
          <a:lstStyle/>
          <a:p>
            <a:pPr algn="ctr"/>
            <a:r>
              <a:rPr lang="en-US" altLang="zh-CN" sz="4400" b="1" dirty="0">
                <a:solidFill>
                  <a:schemeClr val="bg1"/>
                </a:solidFill>
                <a:latin typeface=""/>
                <a:ea typeface="微软雅黑" panose="020B0503020204020204" pitchFamily="34" charset="-122"/>
                <a:cs typeface="+mn-ea"/>
                <a:sym typeface=""/>
              </a:rPr>
              <a:t>05</a:t>
            </a:r>
            <a:endParaRPr lang="zh-CN" altLang="en-US" sz="4400" b="1" dirty="0">
              <a:solidFill>
                <a:schemeClr val="bg1"/>
              </a:solidFill>
              <a:latin typeface=""/>
              <a:ea typeface="微软雅黑" panose="020B0503020204020204" pitchFamily="34" charset="-122"/>
              <a:cs typeface="+mn-ea"/>
              <a:sym typeface=""/>
            </a:endParaRPr>
          </a:p>
        </p:txBody>
      </p:sp>
      <p:sp>
        <p:nvSpPr>
          <p:cNvPr id="27" name="文本框 26">
            <a:extLst>
              <a:ext uri="{FF2B5EF4-FFF2-40B4-BE49-F238E27FC236}">
                <a16:creationId xmlns:a16="http://schemas.microsoft.com/office/drawing/2014/main" id="{BDEA6431-5D82-418C-A6E2-EDF28306B673}"/>
              </a:ext>
            </a:extLst>
          </p:cNvPr>
          <p:cNvSpPr txBox="1"/>
          <p:nvPr/>
        </p:nvSpPr>
        <p:spPr>
          <a:xfrm>
            <a:off x="8844575" y="4873066"/>
            <a:ext cx="1847088" cy="400110"/>
          </a:xfrm>
          <a:prstGeom prst="rect">
            <a:avLst/>
          </a:prstGeom>
          <a:noFill/>
        </p:spPr>
        <p:txBody>
          <a:bodyPr wrap="square" rtlCol="0">
            <a:spAutoFit/>
          </a:bodyPr>
          <a:lstStyle/>
          <a:p>
            <a:r>
              <a:rPr lang="zh-CN" altLang="en-US" sz="2000" b="1" dirty="0">
                <a:solidFill>
                  <a:srgbClr val="554D53"/>
                </a:solidFill>
                <a:latin typeface=""/>
                <a:ea typeface="微软雅黑" panose="020B0503020204020204" pitchFamily="34" charset="-122"/>
                <a:cs typeface="+mn-ea"/>
                <a:sym typeface=""/>
              </a:rPr>
              <a:t>研究成果应用</a:t>
            </a:r>
          </a:p>
        </p:txBody>
      </p:sp>
    </p:spTree>
    <p:extLst>
      <p:ext uri="{BB962C8B-B14F-4D97-AF65-F5344CB8AC3E}">
        <p14:creationId xmlns:p14="http://schemas.microsoft.com/office/powerpoint/2010/main" val="1589937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73718729"/>
              </p:ext>
            </p:extLst>
          </p:nvPr>
        </p:nvGraphicFramePr>
        <p:xfrm>
          <a:off x="418791" y="4255397"/>
          <a:ext cx="11383604" cy="2195882"/>
        </p:xfrm>
        <a:graphic>
          <a:graphicData uri="http://schemas.openxmlformats.org/drawingml/2006/table">
            <a:tbl>
              <a:tblPr>
                <a:tableStyleId>{69CF1AB2-1976-4502-BF36-3FF5EA218861}</a:tableStyleId>
              </a:tblPr>
              <a:tblGrid>
                <a:gridCol w="1377914">
                  <a:extLst>
                    <a:ext uri="{9D8B030D-6E8A-4147-A177-3AD203B41FA5}">
                      <a16:colId xmlns:a16="http://schemas.microsoft.com/office/drawing/2014/main" val="20001"/>
                    </a:ext>
                  </a:extLst>
                </a:gridCol>
                <a:gridCol w="10005690">
                  <a:extLst>
                    <a:ext uri="{9D8B030D-6E8A-4147-A177-3AD203B41FA5}">
                      <a16:colId xmlns:a16="http://schemas.microsoft.com/office/drawing/2014/main" val="3716782241"/>
                    </a:ext>
                  </a:extLst>
                </a:gridCol>
              </a:tblGrid>
              <a:tr h="455280">
                <a:tc>
                  <a:txBody>
                    <a:bodyPr/>
                    <a:lstStyle/>
                    <a:p>
                      <a:pPr algn="ctr" fontAlgn="ctr"/>
                      <a:r>
                        <a:rPr lang="zh-CN" altLang="en-US" sz="1600" u="none" strike="noStrike" kern="1200" dirty="0">
                          <a:solidFill>
                            <a:schemeClr val="dk1"/>
                          </a:solidFill>
                          <a:effectLst/>
                          <a:latin typeface="+mn-lt"/>
                          <a:ea typeface="+mn-ea"/>
                          <a:cs typeface="+mn-cs"/>
                        </a:rPr>
                        <a:t>分段</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u="none" strike="noStrike" kern="1200" dirty="0">
                          <a:solidFill>
                            <a:schemeClr val="dk1"/>
                          </a:solidFill>
                          <a:effectLst/>
                          <a:latin typeface="+mn-lt"/>
                          <a:ea typeface="+mn-ea"/>
                          <a:cs typeface="+mn-cs"/>
                        </a:rPr>
                        <a:t>评分标准（景观层次、景观设计、景观美感、整体环境）</a:t>
                      </a:r>
                    </a:p>
                  </a:txBody>
                  <a:tcPr marL="9525" marR="9525" marT="9525" marB="0" anchor="ctr"/>
                </a:tc>
                <a:extLst>
                  <a:ext uri="{0D108BD9-81ED-4DB2-BD59-A6C34878D82A}">
                    <a16:rowId xmlns:a16="http://schemas.microsoft.com/office/drawing/2014/main" val="10001"/>
                  </a:ext>
                </a:extLst>
              </a:tr>
              <a:tr h="346456">
                <a:tc>
                  <a:txBody>
                    <a:bodyPr/>
                    <a:lstStyle/>
                    <a:p>
                      <a:pPr algn="ctr" fontAlgn="ctr"/>
                      <a:r>
                        <a:rPr lang="en-US" altLang="zh-CN" sz="1600" u="none" strike="noStrike" dirty="0">
                          <a:effectLst/>
                        </a:rPr>
                        <a:t>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景观整体杂乱、缺乏规划，视觉感受不佳。街道绿化和植被稀缺，缺乏层次感。环境看起来凌乱、不整洁，给人不舒适的感觉，存在安全隐患。</a:t>
                      </a:r>
                    </a:p>
                  </a:txBody>
                  <a:tcPr marL="7620" marR="7620" marT="7620" marB="0" anchor="ctr"/>
                </a:tc>
                <a:extLst>
                  <a:ext uri="{0D108BD9-81ED-4DB2-BD59-A6C34878D82A}">
                    <a16:rowId xmlns:a16="http://schemas.microsoft.com/office/drawing/2014/main" val="10002"/>
                  </a:ext>
                </a:extLst>
              </a:tr>
              <a:tr h="346456">
                <a:tc>
                  <a:txBody>
                    <a:bodyPr/>
                    <a:lstStyle/>
                    <a:p>
                      <a:pPr algn="ctr" fontAlgn="ctr"/>
                      <a:r>
                        <a:rPr lang="en-US" altLang="zh-CN" sz="1600" u="none" strike="noStrike" dirty="0">
                          <a:effectLst/>
                        </a:rPr>
                        <a:t>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景观有一些绿化，但整体规划不明确，视觉效果较为单一。街道绿化植被较为简单，层次感较弱，整体缺乏活力和美感。环境看起来有些单调，不够宜人，可能存在一定的不安全因素。</a:t>
                      </a:r>
                    </a:p>
                  </a:txBody>
                  <a:tcPr marL="7620" marR="7620" marT="7620" marB="0" anchor="ctr"/>
                </a:tc>
                <a:extLst>
                  <a:ext uri="{0D108BD9-81ED-4DB2-BD59-A6C34878D82A}">
                    <a16:rowId xmlns:a16="http://schemas.microsoft.com/office/drawing/2014/main" val="10003"/>
                  </a:ext>
                </a:extLst>
              </a:tr>
              <a:tr h="346456">
                <a:tc>
                  <a:txBody>
                    <a:bodyPr/>
                    <a:lstStyle/>
                    <a:p>
                      <a:pPr algn="ctr" fontAlgn="ctr"/>
                      <a:r>
                        <a:rPr lang="en-US" altLang="zh-CN" sz="1600" u="none" strike="noStrike" dirty="0">
                          <a:effectLst/>
                        </a:rPr>
                        <a:t>3</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景观设计较为基础，绿化和植被配置合理，但视觉效果一般，缺乏特别的亮点。街道绿化植被有一定层次感，但整体协调性和美观度还可进一步提升。整体环境感受较为平常，安全感较强，但不够引人注目。</a:t>
                      </a:r>
                    </a:p>
                  </a:txBody>
                  <a:tcPr marL="7620" marR="7620" marT="7620" marB="0" anchor="ctr"/>
                </a:tc>
                <a:extLst>
                  <a:ext uri="{0D108BD9-81ED-4DB2-BD59-A6C34878D82A}">
                    <a16:rowId xmlns:a16="http://schemas.microsoft.com/office/drawing/2014/main" val="10004"/>
                  </a:ext>
                </a:extLst>
              </a:tr>
              <a:tr h="346456">
                <a:tc>
                  <a:txBody>
                    <a:bodyPr/>
                    <a:lstStyle/>
                    <a:p>
                      <a:pPr algn="ctr" fontAlgn="ctr"/>
                      <a:r>
                        <a:rPr lang="en-US" altLang="zh-CN" sz="1600" u="none" strike="noStrike" dirty="0">
                          <a:effectLst/>
                        </a:rPr>
                        <a:t>4</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景观设计较为精心，绿化和植被布局合理，视觉效果良好。街道绿化植被层次丰富，整体协调且富有美感，营造了宜人的环境。整体空间感舒适、和谐，环境安全且具有一定的视觉吸引力。</a:t>
                      </a:r>
                    </a:p>
                  </a:txBody>
                  <a:tcPr marL="7620" marR="7620" marT="7620" marB="0" anchor="ctr"/>
                </a:tc>
                <a:extLst>
                  <a:ext uri="{0D108BD9-81ED-4DB2-BD59-A6C34878D82A}">
                    <a16:rowId xmlns:a16="http://schemas.microsoft.com/office/drawing/2014/main" val="10005"/>
                  </a:ext>
                </a:extLst>
              </a:tr>
              <a:tr h="354778">
                <a:tc>
                  <a:txBody>
                    <a:bodyPr/>
                    <a:lstStyle/>
                    <a:p>
                      <a:pPr algn="ctr" fontAlgn="ctr"/>
                      <a:r>
                        <a:rPr lang="en-US" altLang="zh-CN" sz="1600" u="none" strike="noStrike" dirty="0">
                          <a:effectLst/>
                        </a:rPr>
                        <a:t>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景观设计非常出色，绿化和植被配置层次丰富且独特，视觉效果非常吸引人。街道绿化植被层次分明，整体环境整洁、和谐，给人以极佳的舒适感与安全感。整体空间布局合理，具有很强的美学价值，营造出一个非常宜居、宜人的环境。</a:t>
                      </a:r>
                    </a:p>
                  </a:txBody>
                  <a:tcPr marL="7620" marR="7620" marT="7620" marB="0" anchor="ctr"/>
                </a:tc>
                <a:extLst>
                  <a:ext uri="{0D108BD9-81ED-4DB2-BD59-A6C34878D82A}">
                    <a16:rowId xmlns:a16="http://schemas.microsoft.com/office/drawing/2014/main" val="10006"/>
                  </a:ext>
                </a:extLst>
              </a:tr>
            </a:tbl>
          </a:graphicData>
        </a:graphic>
      </p:graphicFrame>
      <p:pic>
        <p:nvPicPr>
          <p:cNvPr id="6" name="图片 5"/>
          <p:cNvPicPr>
            <a:picLocks noChangeAspect="1"/>
          </p:cNvPicPr>
          <p:nvPr/>
        </p:nvPicPr>
        <p:blipFill rotWithShape="1">
          <a:blip r:embed="rId3"/>
          <a:srcRect b="49462"/>
          <a:stretch/>
        </p:blipFill>
        <p:spPr>
          <a:xfrm>
            <a:off x="4342414" y="776097"/>
            <a:ext cx="3454177" cy="2614803"/>
          </a:xfrm>
          <a:prstGeom prst="rect">
            <a:avLst/>
          </a:prstGeom>
        </p:spPr>
      </p:pic>
      <p:grpSp>
        <p:nvGrpSpPr>
          <p:cNvPr id="9" name="组合 8"/>
          <p:cNvGrpSpPr/>
          <p:nvPr/>
        </p:nvGrpSpPr>
        <p:grpSpPr>
          <a:xfrm>
            <a:off x="7961235" y="670603"/>
            <a:ext cx="3841160" cy="2973973"/>
            <a:chOff x="3514725" y="2352675"/>
            <a:chExt cx="5143500" cy="3998850"/>
          </a:xfrm>
        </p:grpSpPr>
        <p:pic>
          <p:nvPicPr>
            <p:cNvPr id="7" name="图片 6"/>
            <p:cNvPicPr>
              <a:picLocks noChangeAspect="1"/>
            </p:cNvPicPr>
            <p:nvPr/>
          </p:nvPicPr>
          <p:blipFill>
            <a:blip r:embed="rId4"/>
            <a:stretch>
              <a:fillRect/>
            </a:stretch>
          </p:blipFill>
          <p:spPr>
            <a:xfrm>
              <a:off x="3533775" y="2352675"/>
              <a:ext cx="5124450" cy="2152650"/>
            </a:xfrm>
            <a:prstGeom prst="rect">
              <a:avLst/>
            </a:prstGeom>
          </p:spPr>
        </p:pic>
        <p:pic>
          <p:nvPicPr>
            <p:cNvPr id="8" name="图片 7"/>
            <p:cNvPicPr>
              <a:picLocks noChangeAspect="1"/>
            </p:cNvPicPr>
            <p:nvPr/>
          </p:nvPicPr>
          <p:blipFill>
            <a:blip r:embed="rId5"/>
            <a:stretch>
              <a:fillRect/>
            </a:stretch>
          </p:blipFill>
          <p:spPr>
            <a:xfrm>
              <a:off x="3514725" y="4303650"/>
              <a:ext cx="5143500" cy="2047875"/>
            </a:xfrm>
            <a:prstGeom prst="rect">
              <a:avLst/>
            </a:prstGeom>
          </p:spPr>
        </p:pic>
      </p:grpSp>
      <p:sp>
        <p:nvSpPr>
          <p:cNvPr id="10" name="文本框 9"/>
          <p:cNvSpPr txBox="1"/>
          <p:nvPr/>
        </p:nvSpPr>
        <p:spPr>
          <a:xfrm>
            <a:off x="526945" y="1049815"/>
            <a:ext cx="3650825" cy="3372846"/>
          </a:xfrm>
          <a:prstGeom prst="rect">
            <a:avLst/>
          </a:prstGeom>
          <a:noFill/>
        </p:spPr>
        <p:txBody>
          <a:bodyPr wrap="square" rtlCol="0">
            <a:spAutoFit/>
          </a:bodyPr>
          <a:lstStyle/>
          <a:p>
            <a:pPr indent="0" fontAlgn="auto">
              <a:lnSpc>
                <a:spcPct val="150000"/>
              </a:lnSpc>
            </a:pPr>
            <a:r>
              <a:rPr lang="zh-CN" altLang="en-US" sz="1600" b="1" dirty="0">
                <a:latin typeface="微软雅黑" panose="020B0503020204020204" pitchFamily="34" charset="-122"/>
                <a:ea typeface="微软雅黑" panose="020B0503020204020204" pitchFamily="34" charset="-122"/>
              </a:rPr>
              <a:t>人工评分标记数据</a:t>
            </a:r>
            <a:endParaRPr lang="en-US" altLang="zh-CN" sz="1600" b="1" dirty="0">
              <a:latin typeface="微软雅黑" panose="020B0503020204020204" pitchFamily="34" charset="-122"/>
              <a:ea typeface="微软雅黑" panose="020B0503020204020204" pitchFamily="34" charset="-122"/>
            </a:endParaRPr>
          </a:p>
          <a:p>
            <a:pPr indent="0" fontAlgn="auto">
              <a:lnSpc>
                <a:spcPct val="150000"/>
              </a:lnSpc>
            </a:pPr>
            <a:r>
              <a:rPr lang="en-US" altLang="zh-CN" sz="1600" dirty="0">
                <a:latin typeface="微软雅黑" panose="020B0503020204020204" pitchFamily="34" charset="-122"/>
                <a:ea typeface="微软雅黑" panose="020B0503020204020204" pitchFamily="34" charset="-122"/>
              </a:rPr>
              <a:t>    4</a:t>
            </a:r>
            <a:r>
              <a:rPr lang="zh-CN" altLang="en-US" sz="1600" dirty="0">
                <a:latin typeface="微软雅黑" panose="020B0503020204020204" pitchFamily="34" charset="-122"/>
                <a:ea typeface="微软雅黑" panose="020B0503020204020204" pitchFamily="34" charset="-122"/>
              </a:rPr>
              <a:t>张图片为一样本进行整体场景综合评分，人工评分完成了</a:t>
            </a:r>
            <a:r>
              <a:rPr lang="en-US" altLang="zh-CN" sz="1600" dirty="0">
                <a:latin typeface="微软雅黑" panose="020B0503020204020204" pitchFamily="34" charset="-122"/>
                <a:ea typeface="微软雅黑" panose="020B0503020204020204" pitchFamily="34" charset="-122"/>
              </a:rPr>
              <a:t>1500</a:t>
            </a:r>
            <a:r>
              <a:rPr lang="zh-CN" altLang="en-US" sz="1600" dirty="0">
                <a:latin typeface="微软雅黑" panose="020B0503020204020204" pitchFamily="34" charset="-122"/>
                <a:ea typeface="微软雅黑" panose="020B0503020204020204" pitchFamily="34" charset="-122"/>
              </a:rPr>
              <a:t>个样本评分（人工标记数据），目标是为所有街景照片预测视觉景观评分，即为</a:t>
            </a:r>
            <a:r>
              <a:rPr lang="en-US" altLang="zh-CN" sz="1600" dirty="0">
                <a:latin typeface="微软雅黑" panose="020B0503020204020204" pitchFamily="34" charset="-122"/>
                <a:ea typeface="微软雅黑" panose="020B0503020204020204" pitchFamily="34" charset="-122"/>
              </a:rPr>
              <a:t>107500</a:t>
            </a:r>
            <a:r>
              <a:rPr lang="zh-CN" altLang="en-US" sz="1600" dirty="0">
                <a:latin typeface="微软雅黑" panose="020B0503020204020204" pitchFamily="34" charset="-122"/>
                <a:ea typeface="微软雅黑" panose="020B0503020204020204" pitchFamily="34" charset="-122"/>
              </a:rPr>
              <a:t>个样本</a:t>
            </a:r>
            <a:r>
              <a:rPr lang="en-US" altLang="zh-CN" sz="1600" dirty="0">
                <a:latin typeface="微软雅黑" panose="020B0503020204020204" pitchFamily="34" charset="-122"/>
                <a:ea typeface="微软雅黑" panose="020B0503020204020204" pitchFamily="34" charset="-122"/>
              </a:rPr>
              <a:t>(43</a:t>
            </a:r>
            <a:r>
              <a:rPr lang="zh-CN" altLang="en-US" sz="1600" dirty="0">
                <a:latin typeface="微软雅黑" panose="020B0503020204020204" pitchFamily="34" charset="-122"/>
                <a:ea typeface="微软雅黑" panose="020B0503020204020204" pitchFamily="34" charset="-122"/>
              </a:rPr>
              <a:t>万张照片）完成评分。</a:t>
            </a: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r>
              <a:rPr lang="zh-CN" altLang="en-US" sz="1600" b="1" dirty="0">
                <a:latin typeface="微软雅黑" panose="020B0503020204020204" pitchFamily="34" charset="-122"/>
                <a:ea typeface="微软雅黑" panose="020B0503020204020204" pitchFamily="34" charset="-122"/>
              </a:rPr>
              <a:t>    模型以大众意义上的视觉感受评判为主，不考虑个人的、小众的审美评判</a:t>
            </a: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13" name="矩形 12"/>
          <p:cNvSpPr/>
          <p:nvPr/>
        </p:nvSpPr>
        <p:spPr>
          <a:xfrm>
            <a:off x="4319554" y="1027224"/>
            <a:ext cx="3554730" cy="582930"/>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p:cNvSpPr/>
          <p:nvPr/>
        </p:nvSpPr>
        <p:spPr>
          <a:xfrm>
            <a:off x="3723416" y="6479524"/>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人工评分标准</a:t>
            </a:r>
          </a:p>
        </p:txBody>
      </p:sp>
      <p:sp>
        <p:nvSpPr>
          <p:cNvPr id="14" name="矩形 13"/>
          <p:cNvSpPr/>
          <p:nvPr/>
        </p:nvSpPr>
        <p:spPr>
          <a:xfrm>
            <a:off x="5798850" y="3605353"/>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四张照片为一组进行评分</a:t>
            </a:r>
          </a:p>
        </p:txBody>
      </p:sp>
      <p:sp>
        <p:nvSpPr>
          <p:cNvPr id="2" name="矩形 1"/>
          <p:cNvSpPr/>
          <p:nvPr/>
        </p:nvSpPr>
        <p:spPr>
          <a:xfrm>
            <a:off x="-1947228" y="-878168"/>
            <a:ext cx="2954655" cy="369332"/>
          </a:xfrm>
          <a:prstGeom prst="rect">
            <a:avLst/>
          </a:prstGeom>
        </p:spPr>
        <p:txBody>
          <a:bodyPr wrap="none">
            <a:spAutoFit/>
          </a:bodyPr>
          <a:lstStyle/>
          <a:p>
            <a:r>
              <a:rPr lang="zh-CN" altLang="en-US" dirty="0"/>
              <a:t>得到了人工评分样本与指标</a:t>
            </a:r>
            <a:endParaRPr lang="en-US" altLang="zh-CN" dirty="0"/>
          </a:p>
        </p:txBody>
      </p:sp>
      <p:sp>
        <p:nvSpPr>
          <p:cNvPr id="15" name="文本框 14"/>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4.1 </a:t>
            </a:r>
            <a:r>
              <a:rPr lang="zh-CN" altLang="en-US" sz="2400" b="1" dirty="0">
                <a:latin typeface="方正黑体简体" panose="02010601030101010101" pitchFamily="2" charset="-122"/>
                <a:ea typeface="方正黑体简体" panose="02010601030101010101" pitchFamily="2" charset="-122"/>
              </a:rPr>
              <a:t>方法选择</a:t>
            </a:r>
          </a:p>
        </p:txBody>
      </p:sp>
    </p:spTree>
    <p:extLst>
      <p:ext uri="{BB962C8B-B14F-4D97-AF65-F5344CB8AC3E}">
        <p14:creationId xmlns:p14="http://schemas.microsoft.com/office/powerpoint/2010/main" val="13619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381860" y="4084320"/>
            <a:ext cx="10482169" cy="2521028"/>
          </a:xfrm>
          <a:prstGeom prst="rect">
            <a:avLst/>
          </a:prstGeom>
        </p:spPr>
      </p:pic>
      <p:pic>
        <p:nvPicPr>
          <p:cNvPr id="5" name="图片 4"/>
          <p:cNvPicPr>
            <a:picLocks noChangeAspect="1"/>
          </p:cNvPicPr>
          <p:nvPr/>
        </p:nvPicPr>
        <p:blipFill>
          <a:blip r:embed="rId4"/>
          <a:stretch>
            <a:fillRect/>
          </a:stretch>
        </p:blipFill>
        <p:spPr>
          <a:xfrm>
            <a:off x="5466387" y="245791"/>
            <a:ext cx="6468184" cy="3625169"/>
          </a:xfrm>
          <a:prstGeom prst="rect">
            <a:avLst/>
          </a:prstGeom>
        </p:spPr>
      </p:pic>
      <p:sp>
        <p:nvSpPr>
          <p:cNvPr id="6" name="文本框 5"/>
          <p:cNvSpPr txBox="1"/>
          <p:nvPr/>
        </p:nvSpPr>
        <p:spPr>
          <a:xfrm>
            <a:off x="526945" y="1049815"/>
            <a:ext cx="4396747" cy="3742178"/>
          </a:xfrm>
          <a:prstGeom prst="rect">
            <a:avLst/>
          </a:prstGeom>
          <a:noFill/>
        </p:spPr>
        <p:txBody>
          <a:bodyPr wrap="square" rtlCol="0">
            <a:spAutoFit/>
          </a:bodyPr>
          <a:lstStyle/>
          <a:p>
            <a:pPr indent="0" fontAlgn="auto">
              <a:lnSpc>
                <a:spcPct val="150000"/>
              </a:lnSpc>
            </a:pPr>
            <a:r>
              <a:rPr lang="en-US" altLang="zh-CN" sz="1600" b="1" dirty="0" err="1">
                <a:latin typeface="微软雅黑" panose="020B0503020204020204" pitchFamily="34" charset="-122"/>
                <a:ea typeface="微软雅黑" panose="020B0503020204020204" pitchFamily="34" charset="-122"/>
              </a:rPr>
              <a:t>XGBoost</a:t>
            </a:r>
            <a:r>
              <a:rPr lang="zh-CN" altLang="en-US" sz="1600" b="1" dirty="0">
                <a:latin typeface="微软雅黑" panose="020B0503020204020204" pitchFamily="34" charset="-122"/>
                <a:ea typeface="微软雅黑" panose="020B0503020204020204" pitchFamily="34" charset="-122"/>
              </a:rPr>
              <a:t>极致梯度提升算法</a:t>
            </a:r>
            <a:endParaRPr lang="en-US" altLang="zh-CN" sz="1600" b="1" dirty="0">
              <a:latin typeface="微软雅黑" panose="020B0503020204020204" pitchFamily="34" charset="-122"/>
              <a:ea typeface="微软雅黑" panose="020B0503020204020204" pitchFamily="34" charset="-122"/>
            </a:endParaRPr>
          </a:p>
          <a:p>
            <a:pPr indent="0" fontAlgn="auto">
              <a:lnSpc>
                <a:spcPct val="150000"/>
              </a:lnSpc>
            </a:pPr>
            <a:r>
              <a:rPr lang="zh-CN" altLang="en-US" sz="1600" dirty="0">
                <a:latin typeface="微软雅黑" panose="020B0503020204020204" pitchFamily="34" charset="-122"/>
                <a:ea typeface="微软雅黑" panose="020B0503020204020204" pitchFamily="34" charset="-122"/>
              </a:rPr>
              <a:t>      决策树是一种非参数化的监督学习方法，适用于分类和回归任务。它通过递归地将数据集划分为子集，构建一个树形结构，使得每个分支节点代表一个特征的分割点，每个叶节点代表一个预测结果。</a:t>
            </a:r>
          </a:p>
          <a:p>
            <a:pPr indent="0" fontAlgn="auto">
              <a:lnSpc>
                <a:spcPct val="150000"/>
              </a:lnSpc>
            </a:pPr>
            <a:endParaRPr lang="en-US" altLang="zh-CN" sz="1600" b="1" dirty="0">
              <a:latin typeface="微软雅黑" panose="020B0503020204020204" pitchFamily="34" charset="-122"/>
              <a:ea typeface="微软雅黑" panose="020B0503020204020204" pitchFamily="34" charset="-122"/>
            </a:endParaRPr>
          </a:p>
          <a:p>
            <a:pPr indent="0" fontAlgn="auto">
              <a:lnSpc>
                <a:spcPct val="150000"/>
              </a:lnSpc>
            </a:pPr>
            <a:r>
              <a:rPr lang="zh-CN" altLang="en-US" sz="1600" b="1" dirty="0">
                <a:latin typeface="微软雅黑" panose="020B0503020204020204" pitchFamily="34" charset="-122"/>
                <a:ea typeface="微软雅黑" panose="020B0503020204020204" pitchFamily="34" charset="-122"/>
              </a:rPr>
              <a:t>    结合人工评分数据预测厦门市全市街景数据街道景观视觉得分层级（</a:t>
            </a:r>
            <a:r>
              <a:rPr lang="en-US" altLang="zh-CN" sz="1600" b="1" dirty="0">
                <a:latin typeface="微软雅黑" panose="020B0503020204020204" pitchFamily="34" charset="-122"/>
                <a:ea typeface="微软雅黑" panose="020B0503020204020204" pitchFamily="34" charset="-122"/>
              </a:rPr>
              <a:t>1-5</a:t>
            </a:r>
            <a:r>
              <a:rPr lang="zh-CN" altLang="en-US" sz="1600" b="1" dirty="0">
                <a:latin typeface="微软雅黑" panose="020B0503020204020204" pitchFamily="34" charset="-122"/>
                <a:ea typeface="微软雅黑" panose="020B0503020204020204" pitchFamily="34" charset="-122"/>
              </a:rPr>
              <a:t>分）</a:t>
            </a: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4.1 </a:t>
            </a:r>
            <a:r>
              <a:rPr lang="zh-CN" altLang="en-US" sz="2400" b="1" dirty="0">
                <a:latin typeface="方正黑体简体" panose="02010601030101010101" pitchFamily="2" charset="-122"/>
                <a:ea typeface="方正黑体简体" panose="02010601030101010101" pitchFamily="2" charset="-122"/>
              </a:rPr>
              <a:t>方法选择</a:t>
            </a:r>
          </a:p>
        </p:txBody>
      </p:sp>
    </p:spTree>
    <p:extLst>
      <p:ext uri="{BB962C8B-B14F-4D97-AF65-F5344CB8AC3E}">
        <p14:creationId xmlns:p14="http://schemas.microsoft.com/office/powerpoint/2010/main" val="180147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72201" y="388956"/>
            <a:ext cx="5213350" cy="6204921"/>
          </a:xfrm>
          <a:prstGeom prst="rect">
            <a:avLst/>
          </a:prstGeom>
        </p:spPr>
      </p:pic>
      <p:sp>
        <p:nvSpPr>
          <p:cNvPr id="5" name="文本框 4"/>
          <p:cNvSpPr txBox="1"/>
          <p:nvPr/>
        </p:nvSpPr>
        <p:spPr>
          <a:xfrm>
            <a:off x="526944" y="1049814"/>
            <a:ext cx="4985833" cy="4255396"/>
          </a:xfrm>
          <a:prstGeom prst="rect">
            <a:avLst/>
          </a:prstGeom>
          <a:noFill/>
        </p:spPr>
        <p:txBody>
          <a:bodyPr wrap="square" rtlCol="0">
            <a:spAutoFit/>
          </a:bodyPr>
          <a:lstStyle/>
          <a:p>
            <a:pPr indent="457200" algn="just" fontAlgn="auto">
              <a:lnSpc>
                <a:spcPct val="150000"/>
              </a:lnSpc>
            </a:pPr>
            <a:r>
              <a:rPr lang="zh-CN" altLang="en-US" sz="1400" dirty="0">
                <a:latin typeface="微软雅黑" panose="020B0503020204020204" pitchFamily="34" charset="-122"/>
                <a:ea typeface="微软雅黑" panose="020B0503020204020204" pitchFamily="34" charset="-122"/>
              </a:rPr>
              <a:t>从图中可以看出，</a:t>
            </a:r>
            <a:r>
              <a:rPr lang="zh-CN" altLang="en-US" sz="1400" b="1" dirty="0">
                <a:latin typeface="微软雅黑" panose="020B0503020204020204" pitchFamily="34" charset="-122"/>
                <a:ea typeface="微软雅黑" panose="020B0503020204020204" pitchFamily="34" charset="-122"/>
              </a:rPr>
              <a:t>一些特征对预测有显著影响</a:t>
            </a:r>
            <a:r>
              <a:rPr lang="zh-CN" altLang="en-US" sz="1400" dirty="0">
                <a:latin typeface="微软雅黑" panose="020B0503020204020204" pitchFamily="34" charset="-122"/>
                <a:ea typeface="微软雅黑" panose="020B0503020204020204" pitchFamily="34" charset="-122"/>
              </a:rPr>
              <a:t>（如植物</a:t>
            </a:r>
            <a:r>
              <a:rPr lang="en-US" altLang="zh-CN" sz="1400" dirty="0">
                <a:latin typeface="微软雅黑" panose="020B0503020204020204" pitchFamily="34" charset="-122"/>
                <a:ea typeface="微软雅黑" panose="020B0503020204020204" pitchFamily="34" charset="-122"/>
              </a:rPr>
              <a:t>-vegetation</a:t>
            </a:r>
            <a:r>
              <a:rPr lang="zh-CN" altLang="en-US" sz="1400" dirty="0">
                <a:latin typeface="微软雅黑" panose="020B0503020204020204" pitchFamily="34" charset="-122"/>
                <a:ea typeface="微软雅黑" panose="020B0503020204020204" pitchFamily="34" charset="-122"/>
              </a:rPr>
              <a:t>、杠组</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polegroup</a:t>
            </a:r>
            <a:r>
              <a:rPr lang="zh-CN" altLang="en-US" sz="1400" dirty="0">
                <a:latin typeface="微软雅黑" panose="020B0503020204020204" pitchFamily="34" charset="-122"/>
                <a:ea typeface="微软雅黑" panose="020B0503020204020204" pitchFamily="34" charset="-122"/>
              </a:rPr>
              <a:t>、天空</a:t>
            </a:r>
            <a:r>
              <a:rPr lang="en-US" altLang="zh-CN" sz="1400" dirty="0">
                <a:latin typeface="微软雅黑" panose="020B0503020204020204" pitchFamily="34" charset="-122"/>
                <a:ea typeface="微软雅黑" panose="020B0503020204020204" pitchFamily="34" charset="-122"/>
              </a:rPr>
              <a:t>-sky</a:t>
            </a:r>
            <a:r>
              <a:rPr lang="zh-CN" altLang="en-US" sz="1400" dirty="0">
                <a:latin typeface="微软雅黑" panose="020B0503020204020204" pitchFamily="34" charset="-122"/>
                <a:ea typeface="微软雅黑" panose="020B0503020204020204" pitchFamily="34" charset="-122"/>
              </a:rPr>
              <a:t>、墙</a:t>
            </a:r>
            <a:r>
              <a:rPr lang="en-US" altLang="zh-CN" sz="1400" dirty="0">
                <a:latin typeface="微软雅黑" panose="020B0503020204020204" pitchFamily="34" charset="-122"/>
                <a:ea typeface="微软雅黑" panose="020B0503020204020204" pitchFamily="34" charset="-122"/>
              </a:rPr>
              <a:t>-wall</a:t>
            </a:r>
            <a:r>
              <a:rPr lang="zh-CN" altLang="en-US" sz="1400" dirty="0">
                <a:latin typeface="微软雅黑" panose="020B0503020204020204" pitchFamily="34" charset="-122"/>
                <a:ea typeface="微软雅黑" panose="020B0503020204020204" pitchFamily="34" charset="-122"/>
              </a:rPr>
              <a:t>、道路</a:t>
            </a:r>
            <a:r>
              <a:rPr lang="en-US" altLang="zh-CN" sz="1400" dirty="0">
                <a:latin typeface="微软雅黑" panose="020B0503020204020204" pitchFamily="34" charset="-122"/>
                <a:ea typeface="微软雅黑" panose="020B0503020204020204" pitchFamily="34" charset="-122"/>
              </a:rPr>
              <a:t>-road</a:t>
            </a:r>
            <a:r>
              <a:rPr lang="zh-CN" altLang="en-US" sz="1400" dirty="0">
                <a:latin typeface="微软雅黑" panose="020B0503020204020204" pitchFamily="34" charset="-122"/>
                <a:ea typeface="微软雅黑" panose="020B0503020204020204" pitchFamily="34" charset="-122"/>
              </a:rPr>
              <a:t>、建筑</a:t>
            </a:r>
            <a:r>
              <a:rPr lang="en-US" altLang="zh-CN" sz="1400" dirty="0">
                <a:latin typeface="微软雅黑" panose="020B0503020204020204" pitchFamily="34" charset="-122"/>
                <a:ea typeface="微软雅黑" panose="020B0503020204020204" pitchFamily="34" charset="-122"/>
              </a:rPr>
              <a:t>-building</a:t>
            </a:r>
            <a:r>
              <a:rPr lang="zh-CN" altLang="en-US" sz="1400" dirty="0">
                <a:latin typeface="微软雅黑" panose="020B0503020204020204" pitchFamily="34" charset="-122"/>
                <a:ea typeface="微软雅黑" panose="020B0503020204020204" pitchFamily="34" charset="-122"/>
              </a:rPr>
              <a:t>、绿化坡</a:t>
            </a:r>
            <a:r>
              <a:rPr lang="en-US" altLang="zh-CN" sz="1400" dirty="0">
                <a:latin typeface="微软雅黑" panose="020B0503020204020204" pitchFamily="34" charset="-122"/>
                <a:ea typeface="微软雅黑" panose="020B0503020204020204" pitchFamily="34" charset="-122"/>
              </a:rPr>
              <a:t>-terrain</a:t>
            </a:r>
            <a:r>
              <a:rPr lang="zh-CN" altLang="en-US" sz="1400" dirty="0">
                <a:latin typeface="微软雅黑" panose="020B0503020204020204" pitchFamily="34" charset="-122"/>
                <a:ea typeface="微软雅黑" panose="020B0503020204020204" pitchFamily="34" charset="-122"/>
              </a:rPr>
              <a:t>和交通路牌</a:t>
            </a:r>
            <a:r>
              <a:rPr lang="en-US" altLang="zh-CN" sz="1400" dirty="0">
                <a:latin typeface="微软雅黑" panose="020B0503020204020204" pitchFamily="34" charset="-122"/>
                <a:ea typeface="微软雅黑" panose="020B0503020204020204" pitchFamily="34" charset="-122"/>
              </a:rPr>
              <a:t>-traffic sign</a:t>
            </a:r>
            <a:r>
              <a:rPr lang="zh-CN" altLang="en-US" sz="1400" dirty="0">
                <a:latin typeface="微软雅黑" panose="020B0503020204020204" pitchFamily="34" charset="-122"/>
                <a:ea typeface="微软雅黑" panose="020B0503020204020204" pitchFamily="34" charset="-122"/>
              </a:rPr>
              <a:t>），而其他特征影响较小或不明显。</a:t>
            </a:r>
          </a:p>
          <a:p>
            <a:pPr indent="457200" algn="just" fontAlgn="auto">
              <a:lnSpc>
                <a:spcPct val="150000"/>
              </a:lnSpc>
            </a:pPr>
            <a:endParaRPr lang="en-US" altLang="zh-CN" sz="1400" dirty="0">
              <a:latin typeface="微软雅黑" panose="020B0503020204020204" pitchFamily="34" charset="-122"/>
              <a:ea typeface="微软雅黑" panose="020B0503020204020204" pitchFamily="34" charset="-122"/>
            </a:endParaRPr>
          </a:p>
          <a:p>
            <a:pPr indent="457200" algn="just" fontAlgn="auto">
              <a:lnSpc>
                <a:spcPct val="150000"/>
              </a:lnSpc>
            </a:pPr>
            <a:r>
              <a:rPr lang="zh-CN" altLang="en-US" sz="1400" dirty="0">
                <a:latin typeface="微软雅黑" panose="020B0503020204020204" pitchFamily="34" charset="-122"/>
                <a:ea typeface="微软雅黑" panose="020B0503020204020204" pitchFamily="34" charset="-122"/>
              </a:rPr>
              <a:t>植物</a:t>
            </a:r>
            <a:r>
              <a:rPr lang="en-US" altLang="zh-CN" sz="1400" dirty="0">
                <a:latin typeface="微软雅黑" panose="020B0503020204020204" pitchFamily="34" charset="-122"/>
                <a:ea typeface="微软雅黑" panose="020B0503020204020204" pitchFamily="34" charset="-122"/>
              </a:rPr>
              <a:t>- </a:t>
            </a:r>
            <a:r>
              <a:rPr lang="en-US" altLang="zh-CN" sz="1400" dirty="0">
                <a:solidFill>
                  <a:srgbClr val="D4008F"/>
                </a:solidFill>
                <a:latin typeface="微软雅黑" panose="020B0503020204020204" pitchFamily="34" charset="-122"/>
                <a:ea typeface="微软雅黑" panose="020B0503020204020204" pitchFamily="34" charset="-122"/>
              </a:rPr>
              <a:t>vegetation</a:t>
            </a:r>
            <a:r>
              <a:rPr lang="zh-CN" altLang="en-US" sz="1400" dirty="0">
                <a:solidFill>
                  <a:srgbClr val="D4008F"/>
                </a:solidFill>
                <a:latin typeface="微软雅黑" panose="020B0503020204020204" pitchFamily="34" charset="-122"/>
                <a:ea typeface="微软雅黑" panose="020B0503020204020204" pitchFamily="34" charset="-122"/>
              </a:rPr>
              <a:t>：红色点（高特征重要性）集中在</a:t>
            </a:r>
            <a:r>
              <a:rPr lang="en-US" altLang="zh-CN" sz="1400" dirty="0">
                <a:solidFill>
                  <a:srgbClr val="D4008F"/>
                </a:solidFill>
                <a:latin typeface="微软雅黑" panose="020B0503020204020204" pitchFamily="34" charset="-122"/>
                <a:ea typeface="微软雅黑" panose="020B0503020204020204" pitchFamily="34" charset="-122"/>
              </a:rPr>
              <a:t>SHAP</a:t>
            </a:r>
            <a:r>
              <a:rPr lang="zh-CN" altLang="en-US" sz="1400" dirty="0">
                <a:solidFill>
                  <a:srgbClr val="D4008F"/>
                </a:solidFill>
                <a:latin typeface="微软雅黑" panose="020B0503020204020204" pitchFamily="34" charset="-122"/>
                <a:ea typeface="微软雅黑" panose="020B0503020204020204" pitchFamily="34" charset="-122"/>
              </a:rPr>
              <a:t>值为正的一侧，表示当</a:t>
            </a:r>
            <a:r>
              <a:rPr lang="en-US" altLang="zh-CN" sz="1400" dirty="0">
                <a:solidFill>
                  <a:srgbClr val="D4008F"/>
                </a:solidFill>
                <a:latin typeface="微软雅黑" panose="020B0503020204020204" pitchFamily="34" charset="-122"/>
                <a:ea typeface="微软雅黑" panose="020B0503020204020204" pitchFamily="34" charset="-122"/>
              </a:rPr>
              <a:t>vegetation</a:t>
            </a:r>
            <a:r>
              <a:rPr lang="zh-CN" altLang="en-US" sz="1400" dirty="0">
                <a:solidFill>
                  <a:srgbClr val="D4008F"/>
                </a:solidFill>
                <a:latin typeface="微软雅黑" panose="020B0503020204020204" pitchFamily="34" charset="-122"/>
                <a:ea typeface="微软雅黑" panose="020B0503020204020204" pitchFamily="34" charset="-122"/>
              </a:rPr>
              <a:t>的值越高，模型预测值（景观层级）越大。</a:t>
            </a:r>
          </a:p>
          <a:p>
            <a:pPr indent="457200" algn="just" fontAlgn="auto">
              <a:lnSpc>
                <a:spcPct val="150000"/>
              </a:lnSpc>
            </a:pPr>
            <a:r>
              <a:rPr lang="zh-CN" altLang="en-US" sz="1400" dirty="0">
                <a:latin typeface="微软雅黑" panose="020B0503020204020204" pitchFamily="34" charset="-122"/>
                <a:ea typeface="微软雅黑" panose="020B0503020204020204" pitchFamily="34" charset="-122"/>
              </a:rPr>
              <a:t>天空</a:t>
            </a:r>
            <a:r>
              <a:rPr lang="en-US" altLang="zh-CN" sz="1400" dirty="0">
                <a:latin typeface="微软雅黑" panose="020B0503020204020204" pitchFamily="34" charset="-122"/>
                <a:ea typeface="微软雅黑" panose="020B0503020204020204" pitchFamily="34" charset="-122"/>
              </a:rPr>
              <a:t>- </a:t>
            </a:r>
            <a:r>
              <a:rPr lang="en-US" altLang="zh-CN" sz="1400" dirty="0">
                <a:solidFill>
                  <a:srgbClr val="D4008F"/>
                </a:solidFill>
                <a:latin typeface="微软雅黑" panose="020B0503020204020204" pitchFamily="34" charset="-122"/>
                <a:ea typeface="微软雅黑" panose="020B0503020204020204" pitchFamily="34" charset="-122"/>
              </a:rPr>
              <a:t>sky</a:t>
            </a:r>
            <a:r>
              <a:rPr lang="zh-CN" altLang="en-US" sz="1400" dirty="0">
                <a:solidFill>
                  <a:srgbClr val="D4008F"/>
                </a:solidFill>
                <a:latin typeface="微软雅黑" panose="020B0503020204020204" pitchFamily="34" charset="-122"/>
                <a:ea typeface="微软雅黑" panose="020B0503020204020204" pitchFamily="34" charset="-122"/>
              </a:rPr>
              <a:t>：红色点较多，且集中在</a:t>
            </a:r>
            <a:r>
              <a:rPr lang="en-US" altLang="zh-CN" sz="1400" dirty="0">
                <a:solidFill>
                  <a:srgbClr val="D4008F"/>
                </a:solidFill>
                <a:latin typeface="微软雅黑" panose="020B0503020204020204" pitchFamily="34" charset="-122"/>
                <a:ea typeface="微软雅黑" panose="020B0503020204020204" pitchFamily="34" charset="-122"/>
              </a:rPr>
              <a:t>SHAP</a:t>
            </a:r>
            <a:r>
              <a:rPr lang="zh-CN" altLang="en-US" sz="1400" dirty="0">
                <a:solidFill>
                  <a:srgbClr val="D4008F"/>
                </a:solidFill>
                <a:latin typeface="微软雅黑" panose="020B0503020204020204" pitchFamily="34" charset="-122"/>
                <a:ea typeface="微软雅黑" panose="020B0503020204020204" pitchFamily="34" charset="-122"/>
              </a:rPr>
              <a:t>值为正的一侧，对预测值为增加倾向。</a:t>
            </a:r>
            <a:endParaRPr lang="en-US" altLang="zh-CN" sz="1400" dirty="0">
              <a:solidFill>
                <a:srgbClr val="D4008F"/>
              </a:solidFill>
              <a:latin typeface="微软雅黑" panose="020B0503020204020204" pitchFamily="34" charset="-122"/>
              <a:ea typeface="微软雅黑" panose="020B0503020204020204" pitchFamily="34" charset="-122"/>
            </a:endParaRPr>
          </a:p>
          <a:p>
            <a:pPr indent="457200" algn="just" fontAlgn="auto">
              <a:lnSpc>
                <a:spcPct val="150000"/>
              </a:lnSpc>
            </a:pPr>
            <a:endParaRPr lang="zh-CN" altLang="en-US" sz="1400" dirty="0">
              <a:solidFill>
                <a:srgbClr val="D4008F"/>
              </a:solidFill>
              <a:latin typeface="微软雅黑" panose="020B0503020204020204" pitchFamily="34" charset="-122"/>
              <a:ea typeface="微软雅黑" panose="020B0503020204020204" pitchFamily="34" charset="-122"/>
            </a:endParaRPr>
          </a:p>
          <a:p>
            <a:pPr indent="457200" algn="just" fontAlgn="auto">
              <a:lnSpc>
                <a:spcPct val="150000"/>
              </a:lnSpc>
            </a:pPr>
            <a:r>
              <a:rPr lang="zh-CN" altLang="en-US" sz="1400" dirty="0">
                <a:latin typeface="微软雅黑" panose="020B0503020204020204" pitchFamily="34" charset="-122"/>
                <a:ea typeface="微软雅黑" panose="020B0503020204020204" pitchFamily="34" charset="-122"/>
              </a:rPr>
              <a:t>墙</a:t>
            </a:r>
            <a:r>
              <a:rPr lang="en-US" altLang="zh-CN" sz="1400" dirty="0">
                <a:latin typeface="微软雅黑" panose="020B0503020204020204" pitchFamily="34" charset="-122"/>
                <a:ea typeface="微软雅黑" panose="020B0503020204020204" pitchFamily="34" charset="-122"/>
              </a:rPr>
              <a:t>- </a:t>
            </a:r>
            <a:r>
              <a:rPr lang="en-US" altLang="zh-CN" sz="1400" dirty="0">
                <a:solidFill>
                  <a:srgbClr val="D4008F"/>
                </a:solidFill>
                <a:latin typeface="微软雅黑" panose="020B0503020204020204" pitchFamily="34" charset="-122"/>
                <a:ea typeface="微软雅黑" panose="020B0503020204020204" pitchFamily="34" charset="-122"/>
              </a:rPr>
              <a:t>wall</a:t>
            </a:r>
            <a:r>
              <a:rPr lang="zh-CN" altLang="en-US" sz="1400" dirty="0">
                <a:solidFill>
                  <a:srgbClr val="D4008F"/>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建筑</a:t>
            </a:r>
            <a:r>
              <a:rPr lang="en-US" altLang="zh-CN" sz="1400" dirty="0">
                <a:latin typeface="微软雅黑" panose="020B0503020204020204" pitchFamily="34" charset="-122"/>
                <a:ea typeface="微软雅黑" panose="020B0503020204020204" pitchFamily="34" charset="-122"/>
              </a:rPr>
              <a:t>- </a:t>
            </a:r>
            <a:r>
              <a:rPr lang="en-US" altLang="zh-CN" sz="1400" dirty="0">
                <a:solidFill>
                  <a:srgbClr val="D4008F"/>
                </a:solidFill>
                <a:latin typeface="微软雅黑" panose="020B0503020204020204" pitchFamily="34" charset="-122"/>
                <a:ea typeface="微软雅黑" panose="020B0503020204020204" pitchFamily="34" charset="-122"/>
              </a:rPr>
              <a:t>building</a:t>
            </a:r>
            <a:r>
              <a:rPr lang="zh-CN" altLang="en-US" sz="1400" dirty="0">
                <a:solidFill>
                  <a:srgbClr val="D4008F"/>
                </a:solidFill>
                <a:latin typeface="微软雅黑" panose="020B0503020204020204" pitchFamily="34" charset="-122"/>
                <a:ea typeface="微软雅黑" panose="020B0503020204020204" pitchFamily="34" charset="-122"/>
              </a:rPr>
              <a:t>：多数红色点集中在负的</a:t>
            </a:r>
            <a:r>
              <a:rPr lang="en-US" altLang="zh-CN" sz="1400" dirty="0">
                <a:solidFill>
                  <a:srgbClr val="D4008F"/>
                </a:solidFill>
                <a:latin typeface="微软雅黑" panose="020B0503020204020204" pitchFamily="34" charset="-122"/>
                <a:ea typeface="微软雅黑" panose="020B0503020204020204" pitchFamily="34" charset="-122"/>
              </a:rPr>
              <a:t>SHAP</a:t>
            </a:r>
            <a:r>
              <a:rPr lang="zh-CN" altLang="en-US" sz="1400" dirty="0">
                <a:solidFill>
                  <a:srgbClr val="D4008F"/>
                </a:solidFill>
                <a:latin typeface="微软雅黑" panose="020B0503020204020204" pitchFamily="34" charset="-122"/>
                <a:ea typeface="微软雅黑" panose="020B0503020204020204" pitchFamily="34" charset="-122"/>
              </a:rPr>
              <a:t>值一侧，表示高</a:t>
            </a:r>
            <a:r>
              <a:rPr lang="en-US" altLang="zh-CN" sz="1400" dirty="0">
                <a:solidFill>
                  <a:srgbClr val="D4008F"/>
                </a:solidFill>
                <a:latin typeface="微软雅黑" panose="020B0503020204020204" pitchFamily="34" charset="-122"/>
                <a:ea typeface="微软雅黑" panose="020B0503020204020204" pitchFamily="34" charset="-122"/>
              </a:rPr>
              <a:t>traffic light</a:t>
            </a:r>
            <a:r>
              <a:rPr lang="zh-CN" altLang="en-US" sz="1400" dirty="0">
                <a:solidFill>
                  <a:srgbClr val="D4008F"/>
                </a:solidFill>
                <a:latin typeface="微软雅黑" panose="020B0503020204020204" pitchFamily="34" charset="-122"/>
                <a:ea typeface="微软雅黑" panose="020B0503020204020204" pitchFamily="34" charset="-122"/>
              </a:rPr>
              <a:t>值倾向于减少模型预测值。</a:t>
            </a:r>
          </a:p>
        </p:txBody>
      </p:sp>
      <p:sp>
        <p:nvSpPr>
          <p:cNvPr id="6" name="文本框 5"/>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4.2 </a:t>
            </a:r>
            <a:r>
              <a:rPr lang="zh-CN" altLang="en-US" sz="2400" b="1" dirty="0">
                <a:latin typeface="方正黑体简体" panose="02010601030101010101" pitchFamily="2" charset="-122"/>
                <a:ea typeface="方正黑体简体" panose="02010601030101010101" pitchFamily="2" charset="-122"/>
              </a:rPr>
              <a:t>建模结果</a:t>
            </a:r>
          </a:p>
        </p:txBody>
      </p:sp>
      <p:sp>
        <p:nvSpPr>
          <p:cNvPr id="7" name="矩形 6"/>
          <p:cNvSpPr/>
          <p:nvPr/>
        </p:nvSpPr>
        <p:spPr>
          <a:xfrm>
            <a:off x="6911116" y="6488668"/>
            <a:ext cx="4315684" cy="369332"/>
          </a:xfrm>
          <a:prstGeom prst="rect">
            <a:avLst/>
          </a:prstGeom>
        </p:spPr>
        <p:txBody>
          <a:bodyPr wrap="square">
            <a:spAutoFit/>
          </a:bodyPr>
          <a:lstStyle/>
          <a:p>
            <a:pPr algn="ctr"/>
            <a:r>
              <a:rPr lang="en-US" altLang="zh-CN" b="1" dirty="0">
                <a:solidFill>
                  <a:schemeClr val="bg2">
                    <a:lumMod val="75000"/>
                  </a:schemeClr>
                </a:solidFill>
                <a:latin typeface="微软雅黑" panose="020B0503020204020204" pitchFamily="34" charset="-122"/>
                <a:ea typeface="微软雅黑" panose="020B0503020204020204" pitchFamily="34" charset="-122"/>
              </a:rPr>
              <a:t>SHAP </a:t>
            </a:r>
            <a:r>
              <a:rPr lang="zh-CN" altLang="en-US" b="1" dirty="0">
                <a:solidFill>
                  <a:schemeClr val="bg2">
                    <a:lumMod val="75000"/>
                  </a:schemeClr>
                </a:solidFill>
                <a:latin typeface="微软雅黑" panose="020B0503020204020204" pitchFamily="34" charset="-122"/>
                <a:ea typeface="微软雅黑" panose="020B0503020204020204" pitchFamily="34" charset="-122"/>
              </a:rPr>
              <a:t>值总结图</a:t>
            </a:r>
          </a:p>
        </p:txBody>
      </p:sp>
      <p:sp>
        <p:nvSpPr>
          <p:cNvPr id="3" name="矩形 2"/>
          <p:cNvSpPr/>
          <p:nvPr/>
        </p:nvSpPr>
        <p:spPr>
          <a:xfrm>
            <a:off x="572228" y="5873613"/>
            <a:ext cx="6096000" cy="1061829"/>
          </a:xfrm>
          <a:prstGeom prst="rect">
            <a:avLst/>
          </a:prstGeom>
        </p:spPr>
        <p:txBody>
          <a:bodyPr>
            <a:spAutoFit/>
          </a:bodyPr>
          <a:lstStyle/>
          <a:p>
            <a:pPr indent="0" fontAlgn="auto">
              <a:lnSpc>
                <a:spcPct val="150000"/>
              </a:lnSpc>
            </a:pPr>
            <a:r>
              <a:rPr lang="en-US" altLang="zh-CN" sz="1400" dirty="0">
                <a:solidFill>
                  <a:schemeClr val="bg1">
                    <a:lumMod val="65000"/>
                  </a:schemeClr>
                </a:solidFill>
                <a:latin typeface="微软雅黑" panose="020B0503020204020204" pitchFamily="34" charset="-122"/>
                <a:ea typeface="微软雅黑" panose="020B0503020204020204" pitchFamily="34" charset="-122"/>
              </a:rPr>
              <a:t>SHAP (</a:t>
            </a:r>
            <a:r>
              <a:rPr lang="en-US" altLang="zh-CN" sz="1400" dirty="0" err="1">
                <a:solidFill>
                  <a:schemeClr val="bg1">
                    <a:lumMod val="65000"/>
                  </a:schemeClr>
                </a:solidFill>
                <a:latin typeface="微软雅黑" panose="020B0503020204020204" pitchFamily="34" charset="-122"/>
                <a:ea typeface="微软雅黑" panose="020B0503020204020204" pitchFamily="34" charset="-122"/>
              </a:rPr>
              <a:t>SHapley</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 Additive </a:t>
            </a:r>
            <a:r>
              <a:rPr lang="en-US" altLang="zh-CN" sz="1400" dirty="0" err="1">
                <a:solidFill>
                  <a:schemeClr val="bg1">
                    <a:lumMod val="65000"/>
                  </a:schemeClr>
                </a:solidFill>
                <a:latin typeface="微软雅黑" panose="020B0503020204020204" pitchFamily="34" charset="-122"/>
                <a:ea typeface="微软雅黑" panose="020B0503020204020204" pitchFamily="34" charset="-122"/>
              </a:rPr>
              <a:t>exPlanations</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值总结图</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a:p>
            <a:pPr indent="0" fontAlgn="auto">
              <a:lnSpc>
                <a:spcPct val="15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rPr>
              <a:t>右图展示了不同特征对模型预测的重要性和方向性。特征值颜色和</a:t>
            </a:r>
            <a:r>
              <a:rPr lang="en-US" altLang="zh-CN" sz="1400" dirty="0">
                <a:solidFill>
                  <a:schemeClr val="bg1">
                    <a:lumMod val="65000"/>
                  </a:schemeClr>
                </a:solidFill>
                <a:latin typeface="微软雅黑" panose="020B0503020204020204" pitchFamily="34" charset="-122"/>
                <a:ea typeface="微软雅黑" panose="020B0503020204020204" pitchFamily="34" charset="-122"/>
              </a:rPr>
              <a:t>SHAP</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值位置共同说明了每个特征是如何影响模型预测的。</a:t>
            </a:r>
          </a:p>
        </p:txBody>
      </p:sp>
      <p:sp>
        <p:nvSpPr>
          <p:cNvPr id="8" name="矩形 7">
            <a:extLst>
              <a:ext uri="{FF2B5EF4-FFF2-40B4-BE49-F238E27FC236}">
                <a16:creationId xmlns:a16="http://schemas.microsoft.com/office/drawing/2014/main" id="{350D1D7A-0F3B-2D62-29E9-C723621CFCD3}"/>
              </a:ext>
            </a:extLst>
          </p:cNvPr>
          <p:cNvSpPr/>
          <p:nvPr/>
        </p:nvSpPr>
        <p:spPr>
          <a:xfrm>
            <a:off x="11177321" y="6070656"/>
            <a:ext cx="2246742" cy="307777"/>
          </a:xfrm>
          <a:prstGeom prst="rect">
            <a:avLst/>
          </a:prstGeom>
        </p:spPr>
        <p:txBody>
          <a:bodyPr wrap="square">
            <a:spAutoFit/>
          </a:bodyPr>
          <a:lstStyle/>
          <a:p>
            <a:r>
              <a:rPr lang="zh-CN" altLang="en-US" sz="1400" b="1" dirty="0">
                <a:solidFill>
                  <a:schemeClr val="bg2">
                    <a:lumMod val="10000"/>
                  </a:schemeClr>
                </a:solidFill>
                <a:latin typeface="微软雅黑" panose="020B0503020204020204" pitchFamily="34" charset="-122"/>
                <a:ea typeface="微软雅黑" panose="020B0503020204020204" pitchFamily="34" charset="-122"/>
              </a:rPr>
              <a:t>低</a:t>
            </a:r>
          </a:p>
        </p:txBody>
      </p:sp>
      <p:sp>
        <p:nvSpPr>
          <p:cNvPr id="9" name="矩形 8">
            <a:extLst>
              <a:ext uri="{FF2B5EF4-FFF2-40B4-BE49-F238E27FC236}">
                <a16:creationId xmlns:a16="http://schemas.microsoft.com/office/drawing/2014/main" id="{312C58B4-D6B0-02C6-19CC-B5A4E9E4A7CB}"/>
              </a:ext>
            </a:extLst>
          </p:cNvPr>
          <p:cNvSpPr/>
          <p:nvPr/>
        </p:nvSpPr>
        <p:spPr>
          <a:xfrm>
            <a:off x="11177321" y="325678"/>
            <a:ext cx="2246742" cy="307777"/>
          </a:xfrm>
          <a:prstGeom prst="rect">
            <a:avLst/>
          </a:prstGeom>
        </p:spPr>
        <p:txBody>
          <a:bodyPr wrap="square">
            <a:spAutoFit/>
          </a:bodyPr>
          <a:lstStyle/>
          <a:p>
            <a:r>
              <a:rPr lang="zh-CN" altLang="en-US" sz="1400" b="1" dirty="0">
                <a:solidFill>
                  <a:schemeClr val="bg2">
                    <a:lumMod val="10000"/>
                  </a:schemeClr>
                </a:solidFill>
                <a:latin typeface="微软雅黑" panose="020B0503020204020204" pitchFamily="34" charset="-122"/>
                <a:ea typeface="微软雅黑" panose="020B0503020204020204" pitchFamily="34" charset="-122"/>
              </a:rPr>
              <a:t>高</a:t>
            </a:r>
          </a:p>
        </p:txBody>
      </p:sp>
      <p:sp>
        <p:nvSpPr>
          <p:cNvPr id="10" name="矩形 9">
            <a:extLst>
              <a:ext uri="{FF2B5EF4-FFF2-40B4-BE49-F238E27FC236}">
                <a16:creationId xmlns:a16="http://schemas.microsoft.com/office/drawing/2014/main" id="{E5FA7AE6-1F79-058E-64AF-20B264BB4BDC}"/>
              </a:ext>
            </a:extLst>
          </p:cNvPr>
          <p:cNvSpPr/>
          <p:nvPr/>
        </p:nvSpPr>
        <p:spPr>
          <a:xfrm>
            <a:off x="11281436" y="3105570"/>
            <a:ext cx="2246742" cy="523220"/>
          </a:xfrm>
          <a:prstGeom prst="rect">
            <a:avLst/>
          </a:prstGeom>
        </p:spPr>
        <p:txBody>
          <a:bodyPr wrap="square">
            <a:spAutoFit/>
          </a:bodyPr>
          <a:lstStyle/>
          <a:p>
            <a:r>
              <a:rPr lang="zh-CN" altLang="en-US" sz="1400" dirty="0">
                <a:solidFill>
                  <a:schemeClr val="bg2">
                    <a:lumMod val="10000"/>
                  </a:schemeClr>
                </a:solidFill>
                <a:latin typeface="微软雅黑" panose="020B0503020204020204" pitchFamily="34" charset="-122"/>
                <a:ea typeface="微软雅黑" panose="020B0503020204020204" pitchFamily="34" charset="-122"/>
              </a:rPr>
              <a:t>特征</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10000"/>
                  </a:schemeClr>
                </a:solidFill>
                <a:latin typeface="微软雅黑" panose="020B0503020204020204" pitchFamily="34" charset="-122"/>
                <a:ea typeface="微软雅黑" panose="020B0503020204020204" pitchFamily="34" charset="-122"/>
              </a:rPr>
              <a:t>重要性</a:t>
            </a:r>
          </a:p>
        </p:txBody>
      </p:sp>
      <p:sp>
        <p:nvSpPr>
          <p:cNvPr id="4" name="矩形 3">
            <a:extLst>
              <a:ext uri="{FF2B5EF4-FFF2-40B4-BE49-F238E27FC236}">
                <a16:creationId xmlns:a16="http://schemas.microsoft.com/office/drawing/2014/main" id="{A4C69FBB-ED3B-8FBC-1FFF-46CB69318441}"/>
              </a:ext>
            </a:extLst>
          </p:cNvPr>
          <p:cNvSpPr/>
          <p:nvPr/>
        </p:nvSpPr>
        <p:spPr>
          <a:xfrm>
            <a:off x="9492701" y="2450884"/>
            <a:ext cx="2246742" cy="307777"/>
          </a:xfrm>
          <a:prstGeom prst="rect">
            <a:avLst/>
          </a:prstGeom>
        </p:spPr>
        <p:txBody>
          <a:bodyPr wrap="square">
            <a:spAutoFit/>
          </a:bodyPr>
          <a:lstStyle/>
          <a:p>
            <a:r>
              <a:rPr lang="zh-CN" altLang="en-US" sz="1400" b="1" dirty="0">
                <a:solidFill>
                  <a:schemeClr val="bg2">
                    <a:lumMod val="10000"/>
                  </a:schemeClr>
                </a:solidFill>
                <a:latin typeface="微软雅黑" panose="020B0503020204020204" pitchFamily="34" charset="-122"/>
                <a:ea typeface="微软雅黑" panose="020B0503020204020204" pitchFamily="34" charset="-122"/>
              </a:rPr>
              <a:t>正值</a:t>
            </a:r>
          </a:p>
        </p:txBody>
      </p:sp>
      <p:sp>
        <p:nvSpPr>
          <p:cNvPr id="11" name="矩形 10">
            <a:extLst>
              <a:ext uri="{FF2B5EF4-FFF2-40B4-BE49-F238E27FC236}">
                <a16:creationId xmlns:a16="http://schemas.microsoft.com/office/drawing/2014/main" id="{A2462D39-1FB2-3BAA-D8D0-72EC9E259490}"/>
              </a:ext>
            </a:extLst>
          </p:cNvPr>
          <p:cNvSpPr/>
          <p:nvPr/>
        </p:nvSpPr>
        <p:spPr>
          <a:xfrm>
            <a:off x="7673628" y="2450884"/>
            <a:ext cx="910471" cy="307777"/>
          </a:xfrm>
          <a:prstGeom prst="rect">
            <a:avLst/>
          </a:prstGeom>
        </p:spPr>
        <p:txBody>
          <a:bodyPr wrap="square">
            <a:spAutoFit/>
          </a:bodyPr>
          <a:lstStyle/>
          <a:p>
            <a:r>
              <a:rPr lang="zh-CN" altLang="en-US" sz="1400" b="1" dirty="0">
                <a:solidFill>
                  <a:schemeClr val="bg2">
                    <a:lumMod val="10000"/>
                  </a:schemeClr>
                </a:solidFill>
                <a:latin typeface="微软雅黑" panose="020B0503020204020204" pitchFamily="34" charset="-122"/>
                <a:ea typeface="微软雅黑" panose="020B0503020204020204" pitchFamily="34" charset="-122"/>
              </a:rPr>
              <a:t>负值</a:t>
            </a:r>
          </a:p>
        </p:txBody>
      </p:sp>
    </p:spTree>
    <p:extLst>
      <p:ext uri="{BB962C8B-B14F-4D97-AF65-F5344CB8AC3E}">
        <p14:creationId xmlns:p14="http://schemas.microsoft.com/office/powerpoint/2010/main" val="310520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5711"/>
          <a:stretch/>
        </p:blipFill>
        <p:spPr>
          <a:xfrm>
            <a:off x="5417629" y="4497413"/>
            <a:ext cx="3405648" cy="1786750"/>
          </a:xfrm>
          <a:prstGeom prst="rect">
            <a:avLst/>
          </a:prstGeom>
        </p:spPr>
      </p:pic>
      <p:pic>
        <p:nvPicPr>
          <p:cNvPr id="5" name="图片 4"/>
          <p:cNvPicPr>
            <a:picLocks noChangeAspect="1"/>
          </p:cNvPicPr>
          <p:nvPr/>
        </p:nvPicPr>
        <p:blipFill>
          <a:blip r:embed="rId4"/>
          <a:stretch>
            <a:fillRect/>
          </a:stretch>
        </p:blipFill>
        <p:spPr>
          <a:xfrm>
            <a:off x="12532530" y="432686"/>
            <a:ext cx="3348225" cy="3542581"/>
          </a:xfrm>
          <a:prstGeom prst="rect">
            <a:avLst/>
          </a:prstGeom>
        </p:spPr>
      </p:pic>
      <p:pic>
        <p:nvPicPr>
          <p:cNvPr id="6" name="图片 5"/>
          <p:cNvPicPr>
            <a:picLocks noChangeAspect="1"/>
          </p:cNvPicPr>
          <p:nvPr/>
        </p:nvPicPr>
        <p:blipFill>
          <a:blip r:embed="rId5"/>
          <a:srcRect t="-1238" b="49618"/>
          <a:stretch/>
        </p:blipFill>
        <p:spPr>
          <a:xfrm>
            <a:off x="9117216" y="2348736"/>
            <a:ext cx="2924175" cy="1846897"/>
          </a:xfrm>
          <a:prstGeom prst="rect">
            <a:avLst/>
          </a:prstGeom>
        </p:spPr>
      </p:pic>
      <p:pic>
        <p:nvPicPr>
          <p:cNvPr id="8" name="图片 7"/>
          <p:cNvPicPr>
            <a:picLocks noChangeAspect="1"/>
          </p:cNvPicPr>
          <p:nvPr/>
        </p:nvPicPr>
        <p:blipFill>
          <a:blip r:embed="rId6"/>
          <a:stretch>
            <a:fillRect/>
          </a:stretch>
        </p:blipFill>
        <p:spPr>
          <a:xfrm>
            <a:off x="463444" y="2545913"/>
            <a:ext cx="4579393" cy="4237947"/>
          </a:xfrm>
          <a:prstGeom prst="rect">
            <a:avLst/>
          </a:prstGeom>
        </p:spPr>
      </p:pic>
      <p:sp>
        <p:nvSpPr>
          <p:cNvPr id="9" name="矩形 8"/>
          <p:cNvSpPr/>
          <p:nvPr/>
        </p:nvSpPr>
        <p:spPr>
          <a:xfrm>
            <a:off x="6619016" y="648866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单独指标对预测值的变化指示图</a:t>
            </a:r>
          </a:p>
        </p:txBody>
      </p:sp>
      <p:sp>
        <p:nvSpPr>
          <p:cNvPr id="10" name="矩形 9"/>
          <p:cNvSpPr/>
          <p:nvPr/>
        </p:nvSpPr>
        <p:spPr>
          <a:xfrm>
            <a:off x="1031901" y="6488668"/>
            <a:ext cx="4150868" cy="369332"/>
          </a:xfrm>
          <a:prstGeom prst="rect">
            <a:avLst/>
          </a:prstGeom>
        </p:spPr>
        <p:txBody>
          <a:bodyPr wrap="square">
            <a:spAutoFit/>
          </a:bodyPr>
          <a:lstStyle/>
          <a:p>
            <a:pPr algn="ctr"/>
            <a:r>
              <a:rPr lang="zh-CN" altLang="en-US" b="1" dirty="0">
                <a:solidFill>
                  <a:schemeClr val="bg2">
                    <a:lumMod val="75000"/>
                  </a:schemeClr>
                </a:solidFill>
                <a:latin typeface="微软雅黑" panose="020B0503020204020204" pitchFamily="34" charset="-122"/>
                <a:ea typeface="微软雅黑" panose="020B0503020204020204" pitchFamily="34" charset="-122"/>
              </a:rPr>
              <a:t>指标关系矩阵图</a:t>
            </a:r>
          </a:p>
        </p:txBody>
      </p:sp>
      <p:sp>
        <p:nvSpPr>
          <p:cNvPr id="11" name="文本框 10"/>
          <p:cNvSpPr txBox="1"/>
          <p:nvPr/>
        </p:nvSpPr>
        <p:spPr>
          <a:xfrm>
            <a:off x="526944" y="1049815"/>
            <a:ext cx="4997556" cy="2308324"/>
          </a:xfrm>
          <a:prstGeom prst="rect">
            <a:avLst/>
          </a:prstGeom>
          <a:noFill/>
        </p:spPr>
        <p:txBody>
          <a:bodyPr wrap="square" rtlCol="0">
            <a:spAutoFit/>
          </a:bodyPr>
          <a:lstStyle/>
          <a:p>
            <a:pPr indent="0" fontAlgn="auto">
              <a:lnSpc>
                <a:spcPct val="150000"/>
              </a:lnSpc>
            </a:pPr>
            <a:r>
              <a:rPr lang="en-US" altLang="zh-CN" sz="1600" dirty="0">
                <a:latin typeface="微软雅黑" panose="020B0503020204020204" pitchFamily="34" charset="-122"/>
                <a:ea typeface="微软雅黑" panose="020B0503020204020204" pitchFamily="34" charset="-122"/>
              </a:rPr>
              <a:t>vegetation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sky</a:t>
            </a:r>
            <a:r>
              <a:rPr lang="zh-CN" altLang="en-US" sz="1600" dirty="0">
                <a:latin typeface="微软雅黑" panose="020B0503020204020204" pitchFamily="34" charset="-122"/>
                <a:ea typeface="微软雅黑" panose="020B0503020204020204" pitchFamily="34" charset="-122"/>
              </a:rPr>
              <a:t>是上升趋势较为明显的曲线，说明该特征值越大，预测结果越高。</a:t>
            </a: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r>
              <a:rPr lang="en-US" altLang="zh-CN" sz="1600" dirty="0">
                <a:latin typeface="微软雅黑" panose="020B0503020204020204" pitchFamily="34" charset="-122"/>
                <a:ea typeface="微软雅黑" panose="020B0503020204020204" pitchFamily="34" charset="-122"/>
              </a:rPr>
              <a:t>Wall</a:t>
            </a:r>
            <a:r>
              <a:rPr lang="zh-CN" altLang="en-US" sz="1600" dirty="0">
                <a:latin typeface="微软雅黑" panose="020B0503020204020204" pitchFamily="34" charset="-122"/>
                <a:ea typeface="微软雅黑" panose="020B0503020204020204" pitchFamily="34" charset="-122"/>
              </a:rPr>
              <a:t>是下降曲线，说明该特征值越大，预测结果越低。</a:t>
            </a: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4.2 </a:t>
            </a:r>
            <a:r>
              <a:rPr lang="zh-CN" altLang="en-US" sz="2400" b="1" dirty="0">
                <a:latin typeface="方正黑体简体" panose="02010601030101010101" pitchFamily="2" charset="-122"/>
                <a:ea typeface="方正黑体简体" panose="02010601030101010101" pitchFamily="2" charset="-122"/>
              </a:rPr>
              <a:t>建模结果</a:t>
            </a:r>
          </a:p>
        </p:txBody>
      </p:sp>
      <p:grpSp>
        <p:nvGrpSpPr>
          <p:cNvPr id="13" name="组合 12">
            <a:extLst>
              <a:ext uri="{FF2B5EF4-FFF2-40B4-BE49-F238E27FC236}">
                <a16:creationId xmlns:a16="http://schemas.microsoft.com/office/drawing/2014/main" id="{ABE9E546-37C3-BD34-D3C1-9801698DA763}"/>
              </a:ext>
            </a:extLst>
          </p:cNvPr>
          <p:cNvGrpSpPr/>
          <p:nvPr/>
        </p:nvGrpSpPr>
        <p:grpSpPr>
          <a:xfrm>
            <a:off x="5636204" y="578075"/>
            <a:ext cx="3061839" cy="1788551"/>
            <a:chOff x="5735051" y="765497"/>
            <a:chExt cx="3061839" cy="1788551"/>
          </a:xfrm>
        </p:grpSpPr>
        <p:pic>
          <p:nvPicPr>
            <p:cNvPr id="2" name="图片 1">
              <a:extLst>
                <a:ext uri="{FF2B5EF4-FFF2-40B4-BE49-F238E27FC236}">
                  <a16:creationId xmlns:a16="http://schemas.microsoft.com/office/drawing/2014/main" id="{BB504200-2B08-4DBE-E15E-B1357898BCD3}"/>
                </a:ext>
              </a:extLst>
            </p:cNvPr>
            <p:cNvPicPr>
              <a:picLocks noChangeAspect="1"/>
            </p:cNvPicPr>
            <p:nvPr/>
          </p:nvPicPr>
          <p:blipFill>
            <a:blip r:embed="rId5"/>
            <a:srcRect t="50124"/>
            <a:stretch/>
          </p:blipFill>
          <p:spPr>
            <a:xfrm>
              <a:off x="5872715" y="769506"/>
              <a:ext cx="2924175" cy="1784542"/>
            </a:xfrm>
            <a:prstGeom prst="rect">
              <a:avLst/>
            </a:prstGeom>
          </p:spPr>
        </p:pic>
        <p:pic>
          <p:nvPicPr>
            <p:cNvPr id="3" name="图片 2">
              <a:extLst>
                <a:ext uri="{FF2B5EF4-FFF2-40B4-BE49-F238E27FC236}">
                  <a16:creationId xmlns:a16="http://schemas.microsoft.com/office/drawing/2014/main" id="{FF077E6C-35CF-A3B9-BC85-F80B8DFA4B81}"/>
                </a:ext>
              </a:extLst>
            </p:cNvPr>
            <p:cNvPicPr>
              <a:picLocks noChangeAspect="1"/>
            </p:cNvPicPr>
            <p:nvPr/>
          </p:nvPicPr>
          <p:blipFill rotWithShape="1">
            <a:blip r:embed="rId3"/>
            <a:srcRect l="7196" t="5711" r="86520"/>
            <a:stretch/>
          </p:blipFill>
          <p:spPr>
            <a:xfrm>
              <a:off x="5735051" y="765497"/>
              <a:ext cx="214008" cy="1786750"/>
            </a:xfrm>
            <a:prstGeom prst="rect">
              <a:avLst/>
            </a:prstGeom>
          </p:spPr>
        </p:pic>
      </p:grpSp>
      <p:pic>
        <p:nvPicPr>
          <p:cNvPr id="14" name="图片 13">
            <a:extLst>
              <a:ext uri="{FF2B5EF4-FFF2-40B4-BE49-F238E27FC236}">
                <a16:creationId xmlns:a16="http://schemas.microsoft.com/office/drawing/2014/main" id="{4D6D77AA-F97A-7B89-66AF-D4ACE1B49287}"/>
              </a:ext>
            </a:extLst>
          </p:cNvPr>
          <p:cNvPicPr>
            <a:picLocks noChangeAspect="1"/>
          </p:cNvPicPr>
          <p:nvPr/>
        </p:nvPicPr>
        <p:blipFill>
          <a:blip r:embed="rId7"/>
          <a:srcRect l="38021" t="34089" r="33199" b="34182"/>
          <a:stretch/>
        </p:blipFill>
        <p:spPr>
          <a:xfrm>
            <a:off x="9117499" y="595968"/>
            <a:ext cx="2924177" cy="1702516"/>
          </a:xfrm>
          <a:prstGeom prst="rect">
            <a:avLst/>
          </a:prstGeom>
        </p:spPr>
      </p:pic>
      <p:pic>
        <p:nvPicPr>
          <p:cNvPr id="15" name="图片 14">
            <a:extLst>
              <a:ext uri="{FF2B5EF4-FFF2-40B4-BE49-F238E27FC236}">
                <a16:creationId xmlns:a16="http://schemas.microsoft.com/office/drawing/2014/main" id="{EE5FB5A6-1CBA-78A8-FEAE-F8AB717B60EE}"/>
              </a:ext>
            </a:extLst>
          </p:cNvPr>
          <p:cNvPicPr>
            <a:picLocks noChangeAspect="1"/>
          </p:cNvPicPr>
          <p:nvPr/>
        </p:nvPicPr>
        <p:blipFill rotWithShape="1">
          <a:blip r:embed="rId3"/>
          <a:srcRect l="7196" t="7504" r="86520"/>
          <a:stretch/>
        </p:blipFill>
        <p:spPr>
          <a:xfrm>
            <a:off x="8960072" y="595967"/>
            <a:ext cx="214008" cy="1752769"/>
          </a:xfrm>
          <a:prstGeom prst="rect">
            <a:avLst/>
          </a:prstGeom>
        </p:spPr>
      </p:pic>
      <p:pic>
        <p:nvPicPr>
          <p:cNvPr id="16" name="图片 15">
            <a:extLst>
              <a:ext uri="{FF2B5EF4-FFF2-40B4-BE49-F238E27FC236}">
                <a16:creationId xmlns:a16="http://schemas.microsoft.com/office/drawing/2014/main" id="{3AC16DE5-C49E-1F62-9337-89A20FBDF39C}"/>
              </a:ext>
            </a:extLst>
          </p:cNvPr>
          <p:cNvPicPr>
            <a:picLocks noChangeAspect="1"/>
          </p:cNvPicPr>
          <p:nvPr/>
        </p:nvPicPr>
        <p:blipFill>
          <a:blip r:embed="rId4"/>
          <a:srcRect t="49564"/>
          <a:stretch/>
        </p:blipFill>
        <p:spPr>
          <a:xfrm>
            <a:off x="5475052" y="2429972"/>
            <a:ext cx="3348225" cy="1786750"/>
          </a:xfrm>
          <a:prstGeom prst="rect">
            <a:avLst/>
          </a:prstGeom>
        </p:spPr>
      </p:pic>
      <p:pic>
        <p:nvPicPr>
          <p:cNvPr id="17" name="图片 16">
            <a:extLst>
              <a:ext uri="{FF2B5EF4-FFF2-40B4-BE49-F238E27FC236}">
                <a16:creationId xmlns:a16="http://schemas.microsoft.com/office/drawing/2014/main" id="{734DC255-B597-9877-D8F4-27CAE6C8ACDC}"/>
              </a:ext>
            </a:extLst>
          </p:cNvPr>
          <p:cNvPicPr>
            <a:picLocks noChangeAspect="1"/>
          </p:cNvPicPr>
          <p:nvPr/>
        </p:nvPicPr>
        <p:blipFill>
          <a:blip r:embed="rId7"/>
          <a:srcRect t="32933" r="66363" b="34182"/>
          <a:stretch/>
        </p:blipFill>
        <p:spPr>
          <a:xfrm>
            <a:off x="8694450" y="4438699"/>
            <a:ext cx="3405648" cy="1758419"/>
          </a:xfrm>
          <a:prstGeom prst="rect">
            <a:avLst/>
          </a:prstGeom>
        </p:spPr>
      </p:pic>
      <p:pic>
        <p:nvPicPr>
          <p:cNvPr id="18" name="图片 17">
            <a:extLst>
              <a:ext uri="{FF2B5EF4-FFF2-40B4-BE49-F238E27FC236}">
                <a16:creationId xmlns:a16="http://schemas.microsoft.com/office/drawing/2014/main" id="{DF73D09F-E21C-CC83-3CB3-EBC9AC8B1C00}"/>
              </a:ext>
            </a:extLst>
          </p:cNvPr>
          <p:cNvPicPr>
            <a:picLocks noChangeAspect="1"/>
          </p:cNvPicPr>
          <p:nvPr/>
        </p:nvPicPr>
        <p:blipFill rotWithShape="1">
          <a:blip r:embed="rId3"/>
          <a:srcRect l="7196" t="7504" r="86520"/>
          <a:stretch/>
        </p:blipFill>
        <p:spPr>
          <a:xfrm>
            <a:off x="8970011" y="2460622"/>
            <a:ext cx="214008" cy="1752769"/>
          </a:xfrm>
          <a:prstGeom prst="rect">
            <a:avLst/>
          </a:prstGeom>
        </p:spPr>
      </p:pic>
      <p:pic>
        <p:nvPicPr>
          <p:cNvPr id="7" name="图片 6"/>
          <p:cNvPicPr>
            <a:picLocks noChangeAspect="1"/>
          </p:cNvPicPr>
          <p:nvPr/>
        </p:nvPicPr>
        <p:blipFill>
          <a:blip r:embed="rId8">
            <a:clrChange>
              <a:clrFrom>
                <a:srgbClr val="FFFFFF"/>
              </a:clrFrom>
              <a:clrTo>
                <a:srgbClr val="FFFFFF">
                  <a:alpha val="0"/>
                </a:srgbClr>
              </a:clrTo>
            </a:clrChange>
          </a:blip>
          <a:stretch>
            <a:fillRect/>
          </a:stretch>
        </p:blipFill>
        <p:spPr>
          <a:xfrm>
            <a:off x="12742346" y="4497413"/>
            <a:ext cx="2928592" cy="1784542"/>
          </a:xfrm>
          <a:prstGeom prst="rect">
            <a:avLst/>
          </a:prstGeom>
        </p:spPr>
      </p:pic>
    </p:spTree>
    <p:extLst>
      <p:ext uri="{BB962C8B-B14F-4D97-AF65-F5344CB8AC3E}">
        <p14:creationId xmlns:p14="http://schemas.microsoft.com/office/powerpoint/2010/main" val="292210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5156" r="10957"/>
          <a:stretch/>
        </p:blipFill>
        <p:spPr>
          <a:xfrm>
            <a:off x="2602229" y="-73570"/>
            <a:ext cx="9605011" cy="6931570"/>
          </a:xfrm>
          <a:prstGeom prst="rect">
            <a:avLst/>
          </a:prstGeom>
        </p:spPr>
      </p:pic>
      <p:pic>
        <p:nvPicPr>
          <p:cNvPr id="3" name="图片 2"/>
          <p:cNvPicPr>
            <a:picLocks noChangeAspect="1"/>
          </p:cNvPicPr>
          <p:nvPr/>
        </p:nvPicPr>
        <p:blipFill rotWithShape="1">
          <a:blip r:embed="rId2"/>
          <a:srcRect t="13121" r="86699" b="82237"/>
          <a:stretch/>
        </p:blipFill>
        <p:spPr>
          <a:xfrm>
            <a:off x="9527356" y="5777907"/>
            <a:ext cx="3365765" cy="626267"/>
          </a:xfrm>
          <a:prstGeom prst="rect">
            <a:avLst/>
          </a:prstGeom>
        </p:spPr>
      </p:pic>
      <p:pic>
        <p:nvPicPr>
          <p:cNvPr id="4" name="图片 3"/>
          <p:cNvPicPr>
            <a:picLocks noChangeAspect="1"/>
          </p:cNvPicPr>
          <p:nvPr/>
        </p:nvPicPr>
        <p:blipFill rotWithShape="1">
          <a:blip r:embed="rId2"/>
          <a:srcRect t="26202" r="86699" b="70389"/>
          <a:stretch/>
        </p:blipFill>
        <p:spPr>
          <a:xfrm>
            <a:off x="9466055" y="6352105"/>
            <a:ext cx="3702956" cy="505895"/>
          </a:xfrm>
          <a:prstGeom prst="rect">
            <a:avLst/>
          </a:prstGeom>
        </p:spPr>
      </p:pic>
      <p:sp>
        <p:nvSpPr>
          <p:cNvPr id="5" name="文本框 4"/>
          <p:cNvSpPr txBox="1"/>
          <p:nvPr/>
        </p:nvSpPr>
        <p:spPr>
          <a:xfrm>
            <a:off x="526945" y="1049814"/>
            <a:ext cx="1690475" cy="1200329"/>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图中各个点代表该地点街道景观视觉得分</a:t>
            </a:r>
          </a:p>
        </p:txBody>
      </p:sp>
      <p:sp>
        <p:nvSpPr>
          <p:cNvPr id="6" name="文本框 5"/>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4.3 </a:t>
            </a:r>
            <a:r>
              <a:rPr lang="zh-CN" altLang="en-US" sz="2400" b="1" dirty="0">
                <a:latin typeface="方正黑体简体" panose="02010601030101010101" pitchFamily="2" charset="-122"/>
                <a:ea typeface="方正黑体简体" panose="02010601030101010101" pitchFamily="2" charset="-122"/>
              </a:rPr>
              <a:t>分析结果</a:t>
            </a:r>
          </a:p>
        </p:txBody>
      </p:sp>
      <p:pic>
        <p:nvPicPr>
          <p:cNvPr id="7"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033" y="5032334"/>
            <a:ext cx="2430297" cy="1822253"/>
          </a:xfrm>
          <a:prstGeom prst="rect">
            <a:avLst/>
          </a:prstGeom>
        </p:spPr>
      </p:pic>
      <p:sp>
        <p:nvSpPr>
          <p:cNvPr id="8" name="文本框 7">
            <a:extLst>
              <a:ext uri="{FF2B5EF4-FFF2-40B4-BE49-F238E27FC236}">
                <a16:creationId xmlns:a16="http://schemas.microsoft.com/office/drawing/2014/main" id="{F7A17545-CB1A-EBE2-BC15-3EA16B3E32AC}"/>
              </a:ext>
            </a:extLst>
          </p:cNvPr>
          <p:cNvSpPr txBox="1"/>
          <p:nvPr/>
        </p:nvSpPr>
        <p:spPr>
          <a:xfrm>
            <a:off x="11430112" y="5737662"/>
            <a:ext cx="1085458" cy="920573"/>
          </a:xfrm>
          <a:prstGeom prst="rect">
            <a:avLst/>
          </a:prstGeom>
          <a:noFill/>
        </p:spPr>
        <p:txBody>
          <a:bodyPr wrap="square" rtlCol="0">
            <a:spAutoFit/>
          </a:bodyPr>
          <a:lstStyle/>
          <a:p>
            <a:pPr>
              <a:lnSpc>
                <a:spcPct val="150000"/>
              </a:lnSpc>
            </a:pPr>
            <a:r>
              <a:rPr lang="zh-CN" altLang="en-US" sz="1050" b="1" dirty="0">
                <a:solidFill>
                  <a:schemeClr val="tx1">
                    <a:lumMod val="65000"/>
                    <a:lumOff val="35000"/>
                  </a:schemeClr>
                </a:solidFill>
                <a:latin typeface="黑体" panose="02010609060101010101" pitchFamily="49" charset="-122"/>
                <a:ea typeface="黑体" panose="02010609060101010101" pitchFamily="49" charset="-122"/>
              </a:rPr>
              <a:t>景观</a:t>
            </a: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ts val="1600"/>
              </a:lnSpc>
            </a:pPr>
            <a:r>
              <a:rPr lang="zh-CN" altLang="en-US" sz="1050" b="1" dirty="0">
                <a:solidFill>
                  <a:schemeClr val="tx1">
                    <a:lumMod val="65000"/>
                    <a:lumOff val="35000"/>
                  </a:schemeClr>
                </a:solidFill>
                <a:latin typeface="黑体" panose="02010609060101010101" pitchFamily="49" charset="-122"/>
                <a:ea typeface="黑体" panose="02010609060101010101" pitchFamily="49" charset="-122"/>
              </a:rPr>
              <a:t>景观等级低</a:t>
            </a: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ts val="1600"/>
              </a:lnSpc>
            </a:pP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ts val="1600"/>
              </a:lnSpc>
            </a:pPr>
            <a:r>
              <a:rPr lang="zh-CN" altLang="en-US" sz="1050" b="1" dirty="0">
                <a:solidFill>
                  <a:schemeClr val="tx1">
                    <a:lumMod val="65000"/>
                    <a:lumOff val="35000"/>
                  </a:schemeClr>
                </a:solidFill>
                <a:latin typeface="黑体" panose="02010609060101010101" pitchFamily="49" charset="-122"/>
                <a:ea typeface="黑体" panose="02010609060101010101" pitchFamily="49" charset="-122"/>
              </a:rPr>
              <a:t>景观等级高</a:t>
            </a:r>
          </a:p>
        </p:txBody>
      </p:sp>
    </p:spTree>
    <p:extLst>
      <p:ext uri="{BB962C8B-B14F-4D97-AF65-F5344CB8AC3E}">
        <p14:creationId xmlns:p14="http://schemas.microsoft.com/office/powerpoint/2010/main" val="4240597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02" y="1429905"/>
            <a:ext cx="9672452" cy="5262559"/>
          </a:xfrm>
          <a:prstGeom prst="rect">
            <a:avLst/>
          </a:prstGeom>
        </p:spPr>
      </p:pic>
      <p:sp>
        <p:nvSpPr>
          <p:cNvPr id="3" name="文本框 2"/>
          <p:cNvSpPr txBox="1"/>
          <p:nvPr/>
        </p:nvSpPr>
        <p:spPr>
          <a:xfrm>
            <a:off x="526945" y="1049814"/>
            <a:ext cx="8669809" cy="418191"/>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将点的景观得分结果适当拓展，计算求得一定范围内的景观等级均值。</a:t>
            </a:r>
          </a:p>
        </p:txBody>
      </p:sp>
      <p:sp>
        <p:nvSpPr>
          <p:cNvPr id="4" name="文本框 3"/>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4.3 </a:t>
            </a:r>
            <a:r>
              <a:rPr lang="zh-CN" altLang="en-US" sz="2400" b="1" dirty="0">
                <a:latin typeface="方正黑体简体" panose="02010601030101010101" pitchFamily="2" charset="-122"/>
                <a:ea typeface="方正黑体简体" panose="02010601030101010101" pitchFamily="2" charset="-122"/>
              </a:rPr>
              <a:t>分析结果</a:t>
            </a:r>
          </a:p>
        </p:txBody>
      </p:sp>
      <p:grpSp>
        <p:nvGrpSpPr>
          <p:cNvPr id="5" name="组合 4"/>
          <p:cNvGrpSpPr/>
          <p:nvPr/>
        </p:nvGrpSpPr>
        <p:grpSpPr>
          <a:xfrm>
            <a:off x="9740900" y="5245363"/>
            <a:ext cx="2569288" cy="1447102"/>
            <a:chOff x="9059203" y="5524643"/>
            <a:chExt cx="1894936" cy="1061829"/>
          </a:xfrm>
        </p:grpSpPr>
        <p:pic>
          <p:nvPicPr>
            <p:cNvPr id="6" name="图片 5"/>
            <p:cNvPicPr>
              <a:picLocks noChangeAspect="1"/>
            </p:cNvPicPr>
            <p:nvPr/>
          </p:nvPicPr>
          <p:blipFill>
            <a:blip r:embed="rId3"/>
            <a:stretch>
              <a:fillRect/>
            </a:stretch>
          </p:blipFill>
          <p:spPr>
            <a:xfrm>
              <a:off x="9059203" y="5613101"/>
              <a:ext cx="1178692" cy="973371"/>
            </a:xfrm>
            <a:prstGeom prst="rect">
              <a:avLst/>
            </a:prstGeom>
          </p:spPr>
        </p:pic>
        <p:sp>
          <p:nvSpPr>
            <p:cNvPr id="7" name="矩形 6"/>
            <p:cNvSpPr/>
            <p:nvPr/>
          </p:nvSpPr>
          <p:spPr>
            <a:xfrm>
              <a:off x="10182808" y="5598367"/>
              <a:ext cx="552720" cy="988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文本框 7"/>
            <p:cNvSpPr txBox="1"/>
            <p:nvPr/>
          </p:nvSpPr>
          <p:spPr>
            <a:xfrm>
              <a:off x="10153577" y="5524643"/>
              <a:ext cx="800562" cy="1010611"/>
            </a:xfrm>
            <a:prstGeom prst="rect">
              <a:avLst/>
            </a:prstGeom>
            <a:noFill/>
          </p:spPr>
          <p:txBody>
            <a:bodyPr wrap="square" rtlCol="0">
              <a:spAutoFit/>
            </a:bodyPr>
            <a:lstStyle/>
            <a:p>
              <a:pPr>
                <a:lnSpc>
                  <a:spcPct val="150000"/>
                </a:lnSpc>
              </a:pPr>
              <a:r>
                <a:rPr lang="zh-CN" altLang="en-US" sz="1050" b="1" dirty="0">
                  <a:solidFill>
                    <a:schemeClr val="tx1">
                      <a:lumMod val="65000"/>
                      <a:lumOff val="35000"/>
                    </a:schemeClr>
                  </a:solidFill>
                  <a:latin typeface="黑体" panose="02010609060101010101" pitchFamily="49" charset="-122"/>
                  <a:ea typeface="黑体" panose="02010609060101010101" pitchFamily="49" charset="-122"/>
                </a:rPr>
                <a:t>景观等级</a:t>
              </a: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ct val="150000"/>
                </a:lnSpc>
              </a:pPr>
              <a:r>
                <a:rPr lang="zh-CN" altLang="en-US" sz="1050" b="1" dirty="0">
                  <a:solidFill>
                    <a:schemeClr val="tx1">
                      <a:lumMod val="65000"/>
                      <a:lumOff val="35000"/>
                    </a:schemeClr>
                  </a:solidFill>
                  <a:latin typeface="黑体" panose="02010609060101010101" pitchFamily="49" charset="-122"/>
                  <a:ea typeface="黑体" panose="02010609060101010101" pitchFamily="49" charset="-122"/>
                </a:rPr>
                <a:t>低</a:t>
              </a: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ct val="150000"/>
                </a:lnSpc>
              </a:pP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pPr>
                <a:lnSpc>
                  <a:spcPct val="150000"/>
                </a:lnSpc>
              </a:pPr>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endParaRPr lang="en-US" altLang="zh-CN" sz="1050" b="1" dirty="0">
                <a:solidFill>
                  <a:schemeClr val="tx1">
                    <a:lumMod val="65000"/>
                    <a:lumOff val="35000"/>
                  </a:schemeClr>
                </a:solidFill>
                <a:latin typeface="黑体" panose="02010609060101010101" pitchFamily="49" charset="-122"/>
                <a:ea typeface="黑体" panose="02010609060101010101" pitchFamily="49" charset="-122"/>
              </a:endParaRPr>
            </a:p>
            <a:p>
              <a:r>
                <a:rPr lang="zh-CN" altLang="en-US" sz="1000" b="1" dirty="0">
                  <a:solidFill>
                    <a:schemeClr val="tx1">
                      <a:lumMod val="65000"/>
                      <a:lumOff val="35000"/>
                    </a:schemeClr>
                  </a:solidFill>
                  <a:latin typeface="黑体" panose="02010609060101010101" pitchFamily="49" charset="-122"/>
                  <a:ea typeface="黑体" panose="02010609060101010101" pitchFamily="49" charset="-122"/>
                </a:rPr>
                <a:t>高</a:t>
              </a:r>
            </a:p>
          </p:txBody>
        </p:sp>
      </p:grpSp>
    </p:spTree>
    <p:extLst>
      <p:ext uri="{BB962C8B-B14F-4D97-AF65-F5344CB8AC3E}">
        <p14:creationId xmlns:p14="http://schemas.microsoft.com/office/powerpoint/2010/main" val="1876264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044" r="16266"/>
          <a:stretch/>
        </p:blipFill>
        <p:spPr>
          <a:xfrm>
            <a:off x="2593910" y="0"/>
            <a:ext cx="9666513" cy="6858000"/>
          </a:xfrm>
        </p:spPr>
      </p:pic>
      <p:grpSp>
        <p:nvGrpSpPr>
          <p:cNvPr id="9" name="组合 8"/>
          <p:cNvGrpSpPr/>
          <p:nvPr/>
        </p:nvGrpSpPr>
        <p:grpSpPr>
          <a:xfrm>
            <a:off x="9876974" y="5396949"/>
            <a:ext cx="2607386" cy="1461051"/>
            <a:chOff x="9059203" y="5524643"/>
            <a:chExt cx="1894936" cy="1061829"/>
          </a:xfrm>
        </p:grpSpPr>
        <p:pic>
          <p:nvPicPr>
            <p:cNvPr id="6" name="图片 5"/>
            <p:cNvPicPr>
              <a:picLocks noChangeAspect="1"/>
            </p:cNvPicPr>
            <p:nvPr/>
          </p:nvPicPr>
          <p:blipFill>
            <a:blip r:embed="rId3"/>
            <a:stretch>
              <a:fillRect/>
            </a:stretch>
          </p:blipFill>
          <p:spPr>
            <a:xfrm>
              <a:off x="9059203" y="5613101"/>
              <a:ext cx="1178692" cy="973371"/>
            </a:xfrm>
            <a:prstGeom prst="rect">
              <a:avLst/>
            </a:prstGeom>
          </p:spPr>
        </p:pic>
        <p:sp>
          <p:nvSpPr>
            <p:cNvPr id="7" name="矩形 6"/>
            <p:cNvSpPr/>
            <p:nvPr/>
          </p:nvSpPr>
          <p:spPr>
            <a:xfrm>
              <a:off x="10182808" y="5598367"/>
              <a:ext cx="552720" cy="988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153577" y="5524643"/>
              <a:ext cx="800562" cy="1054086"/>
            </a:xfrm>
            <a:prstGeom prst="rect">
              <a:avLst/>
            </a:prstGeom>
            <a:noFill/>
          </p:spPr>
          <p:txBody>
            <a:bodyPr wrap="square" rtlCol="0">
              <a:spAutoFit/>
            </a:bodyPr>
            <a:lstStyle/>
            <a:p>
              <a:pPr>
                <a:lnSpc>
                  <a:spcPct val="150000"/>
                </a:lnSpc>
              </a:pPr>
              <a:r>
                <a:rPr lang="zh-CN" altLang="en-US" sz="1000" b="1" dirty="0">
                  <a:solidFill>
                    <a:schemeClr val="tx1">
                      <a:lumMod val="65000"/>
                      <a:lumOff val="35000"/>
                    </a:schemeClr>
                  </a:solidFill>
                </a:rPr>
                <a:t>景观等级</a:t>
              </a:r>
              <a:endParaRPr lang="en-US" altLang="zh-CN" sz="1000" b="1" dirty="0">
                <a:solidFill>
                  <a:schemeClr val="tx1">
                    <a:lumMod val="65000"/>
                    <a:lumOff val="35000"/>
                  </a:schemeClr>
                </a:solidFill>
              </a:endParaRPr>
            </a:p>
            <a:p>
              <a:pPr>
                <a:lnSpc>
                  <a:spcPct val="150000"/>
                </a:lnSpc>
              </a:pPr>
              <a:r>
                <a:rPr lang="zh-CN" altLang="en-US" sz="1000" dirty="0">
                  <a:solidFill>
                    <a:schemeClr val="tx1">
                      <a:lumMod val="65000"/>
                      <a:lumOff val="35000"/>
                    </a:schemeClr>
                  </a:solidFill>
                </a:rPr>
                <a:t>低</a:t>
              </a:r>
              <a:endParaRPr lang="en-US" altLang="zh-CN" sz="1000" dirty="0">
                <a:solidFill>
                  <a:schemeClr val="tx1">
                    <a:lumMod val="65000"/>
                    <a:lumOff val="35000"/>
                  </a:schemeClr>
                </a:solidFill>
              </a:endParaRPr>
            </a:p>
            <a:p>
              <a:pPr>
                <a:lnSpc>
                  <a:spcPct val="150000"/>
                </a:lnSpc>
              </a:pPr>
              <a:endParaRPr lang="en-US" altLang="zh-CN" sz="1000" dirty="0">
                <a:solidFill>
                  <a:schemeClr val="tx1">
                    <a:lumMod val="65000"/>
                    <a:lumOff val="35000"/>
                  </a:schemeClr>
                </a:solidFill>
              </a:endParaRPr>
            </a:p>
            <a:p>
              <a:pPr>
                <a:lnSpc>
                  <a:spcPct val="150000"/>
                </a:lnSpc>
              </a:pPr>
              <a:endParaRPr lang="en-US" altLang="zh-CN" sz="1000" dirty="0">
                <a:solidFill>
                  <a:schemeClr val="tx1">
                    <a:lumMod val="65000"/>
                    <a:lumOff val="35000"/>
                  </a:schemeClr>
                </a:solidFill>
              </a:endParaRPr>
            </a:p>
            <a:p>
              <a:pPr>
                <a:lnSpc>
                  <a:spcPct val="150000"/>
                </a:lnSpc>
              </a:pPr>
              <a:endParaRPr lang="en-US" altLang="zh-CN" sz="1000" dirty="0">
                <a:solidFill>
                  <a:schemeClr val="tx1">
                    <a:lumMod val="65000"/>
                    <a:lumOff val="35000"/>
                  </a:schemeClr>
                </a:solidFill>
              </a:endParaRPr>
            </a:p>
            <a:p>
              <a:pPr>
                <a:lnSpc>
                  <a:spcPct val="150000"/>
                </a:lnSpc>
              </a:pPr>
              <a:r>
                <a:rPr lang="zh-CN" altLang="en-US" sz="1000" dirty="0">
                  <a:solidFill>
                    <a:schemeClr val="tx1">
                      <a:lumMod val="65000"/>
                      <a:lumOff val="35000"/>
                    </a:schemeClr>
                  </a:solidFill>
                </a:rPr>
                <a:t>高</a:t>
              </a:r>
            </a:p>
          </p:txBody>
        </p:sp>
      </p:grpSp>
      <p:sp>
        <p:nvSpPr>
          <p:cNvPr id="10" name="文本框 9"/>
          <p:cNvSpPr txBox="1"/>
          <p:nvPr/>
        </p:nvSpPr>
        <p:spPr>
          <a:xfrm>
            <a:off x="526945" y="1049814"/>
            <a:ext cx="1690475" cy="2264851"/>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将点的景观得分结果适当拓展，计算求得一定范围内的景观等级均值。</a:t>
            </a: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4.3 </a:t>
            </a:r>
            <a:r>
              <a:rPr lang="zh-CN" altLang="en-US" sz="2400" b="1" dirty="0">
                <a:latin typeface="方正黑体简体" panose="02010601030101010101" pitchFamily="2" charset="-122"/>
                <a:ea typeface="方正黑体简体" panose="02010601030101010101" pitchFamily="2" charset="-122"/>
              </a:rPr>
              <a:t>分析结果</a:t>
            </a:r>
          </a:p>
        </p:txBody>
      </p:sp>
      <p:sp>
        <p:nvSpPr>
          <p:cNvPr id="13" name="任意多边形 12"/>
          <p:cNvSpPr/>
          <p:nvPr/>
        </p:nvSpPr>
        <p:spPr>
          <a:xfrm>
            <a:off x="5576051" y="4582160"/>
            <a:ext cx="517676" cy="1666240"/>
          </a:xfrm>
          <a:custGeom>
            <a:avLst/>
            <a:gdLst>
              <a:gd name="connsiteX0" fmla="*/ 215149 w 517676"/>
              <a:gd name="connsiteY0" fmla="*/ 0 h 1666240"/>
              <a:gd name="connsiteX1" fmla="*/ 398029 w 517676"/>
              <a:gd name="connsiteY1" fmla="*/ 518160 h 1666240"/>
              <a:gd name="connsiteX2" fmla="*/ 499629 w 517676"/>
              <a:gd name="connsiteY2" fmla="*/ 782320 h 1666240"/>
              <a:gd name="connsiteX3" fmla="*/ 22109 w 517676"/>
              <a:gd name="connsiteY3" fmla="*/ 1178560 h 1666240"/>
              <a:gd name="connsiteX4" fmla="*/ 123709 w 517676"/>
              <a:gd name="connsiteY4" fmla="*/ 1666240 h 166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676" h="1666240">
                <a:moveTo>
                  <a:pt x="215149" y="0"/>
                </a:moveTo>
                <a:cubicBezTo>
                  <a:pt x="282882" y="193886"/>
                  <a:pt x="350616" y="387773"/>
                  <a:pt x="398029" y="518160"/>
                </a:cubicBezTo>
                <a:cubicBezTo>
                  <a:pt x="445442" y="648547"/>
                  <a:pt x="562282" y="672253"/>
                  <a:pt x="499629" y="782320"/>
                </a:cubicBezTo>
                <a:cubicBezTo>
                  <a:pt x="436976" y="892387"/>
                  <a:pt x="84762" y="1031240"/>
                  <a:pt x="22109" y="1178560"/>
                </a:cubicBezTo>
                <a:cubicBezTo>
                  <a:pt x="-40544" y="1325880"/>
                  <a:pt x="41582" y="1496060"/>
                  <a:pt x="123709" y="1666240"/>
                </a:cubicBezTo>
              </a:path>
            </a:pathLst>
          </a:custGeom>
          <a:noFill/>
          <a:ln w="38100">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20995164">
            <a:off x="6158370" y="5485580"/>
            <a:ext cx="1056640" cy="497840"/>
          </a:xfrm>
          <a:prstGeom prst="ellipse">
            <a:avLst/>
          </a:prstGeom>
          <a:noFill/>
          <a:ln w="38100">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6776720" y="4547428"/>
            <a:ext cx="2225040" cy="2310572"/>
          </a:xfrm>
          <a:custGeom>
            <a:avLst/>
            <a:gdLst>
              <a:gd name="connsiteX0" fmla="*/ 0 w 2225040"/>
              <a:gd name="connsiteY0" fmla="*/ 2275840 h 2310572"/>
              <a:gd name="connsiteX1" fmla="*/ 1087120 w 2225040"/>
              <a:gd name="connsiteY1" fmla="*/ 2255520 h 2310572"/>
              <a:gd name="connsiteX2" fmla="*/ 1818640 w 2225040"/>
              <a:gd name="connsiteY2" fmla="*/ 1757680 h 2310572"/>
              <a:gd name="connsiteX3" fmla="*/ 2225040 w 2225040"/>
              <a:gd name="connsiteY3" fmla="*/ 924560 h 2310572"/>
              <a:gd name="connsiteX4" fmla="*/ 1818640 w 2225040"/>
              <a:gd name="connsiteY4" fmla="*/ 0 h 231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310572">
                <a:moveTo>
                  <a:pt x="0" y="2275840"/>
                </a:moveTo>
                <a:cubicBezTo>
                  <a:pt x="392006" y="2308860"/>
                  <a:pt x="784013" y="2341880"/>
                  <a:pt x="1087120" y="2255520"/>
                </a:cubicBezTo>
                <a:cubicBezTo>
                  <a:pt x="1390227" y="2169160"/>
                  <a:pt x="1628987" y="1979507"/>
                  <a:pt x="1818640" y="1757680"/>
                </a:cubicBezTo>
                <a:cubicBezTo>
                  <a:pt x="2008293" y="1535853"/>
                  <a:pt x="2225040" y="1217507"/>
                  <a:pt x="2225040" y="924560"/>
                </a:cubicBezTo>
                <a:cubicBezTo>
                  <a:pt x="2225040" y="631613"/>
                  <a:pt x="2021840" y="315806"/>
                  <a:pt x="1818640" y="0"/>
                </a:cubicBezTo>
              </a:path>
            </a:pathLst>
          </a:custGeom>
          <a:noFill/>
          <a:ln w="38100">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5852160" y="2875280"/>
            <a:ext cx="680720" cy="1046480"/>
          </a:xfrm>
          <a:custGeom>
            <a:avLst/>
            <a:gdLst>
              <a:gd name="connsiteX0" fmla="*/ 0 w 680720"/>
              <a:gd name="connsiteY0" fmla="*/ 0 h 1046480"/>
              <a:gd name="connsiteX1" fmla="*/ 284480 w 680720"/>
              <a:gd name="connsiteY1" fmla="*/ 314960 h 1046480"/>
              <a:gd name="connsiteX2" fmla="*/ 497840 w 680720"/>
              <a:gd name="connsiteY2" fmla="*/ 335280 h 1046480"/>
              <a:gd name="connsiteX3" fmla="*/ 629920 w 680720"/>
              <a:gd name="connsiteY3" fmla="*/ 477520 h 1046480"/>
              <a:gd name="connsiteX4" fmla="*/ 680720 w 680720"/>
              <a:gd name="connsiteY4" fmla="*/ 1046480 h 104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 h="1046480">
                <a:moveTo>
                  <a:pt x="0" y="0"/>
                </a:moveTo>
                <a:cubicBezTo>
                  <a:pt x="100753" y="129540"/>
                  <a:pt x="201507" y="259080"/>
                  <a:pt x="284480" y="314960"/>
                </a:cubicBezTo>
                <a:cubicBezTo>
                  <a:pt x="367453" y="370840"/>
                  <a:pt x="440267" y="308187"/>
                  <a:pt x="497840" y="335280"/>
                </a:cubicBezTo>
                <a:cubicBezTo>
                  <a:pt x="555413" y="362373"/>
                  <a:pt x="599440" y="358987"/>
                  <a:pt x="629920" y="477520"/>
                </a:cubicBezTo>
                <a:cubicBezTo>
                  <a:pt x="660400" y="596053"/>
                  <a:pt x="670560" y="821266"/>
                  <a:pt x="680720" y="1046480"/>
                </a:cubicBezTo>
              </a:path>
            </a:pathLst>
          </a:custGeom>
          <a:noFill/>
          <a:ln w="38100">
            <a:solidFill>
              <a:srgbClr val="FF0000"/>
            </a:solidFill>
            <a:prstDash val="dash"/>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861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7044" r="16266"/>
          <a:stretch/>
        </p:blipFill>
        <p:spPr>
          <a:xfrm>
            <a:off x="2593910" y="0"/>
            <a:ext cx="9666513" cy="6858000"/>
          </a:xfrm>
        </p:spPr>
      </p:pic>
      <p:grpSp>
        <p:nvGrpSpPr>
          <p:cNvPr id="9" name="组合 8"/>
          <p:cNvGrpSpPr/>
          <p:nvPr/>
        </p:nvGrpSpPr>
        <p:grpSpPr>
          <a:xfrm>
            <a:off x="10589424" y="5796171"/>
            <a:ext cx="1894936" cy="1061829"/>
            <a:chOff x="9059203" y="5524643"/>
            <a:chExt cx="1894936" cy="1061829"/>
          </a:xfrm>
        </p:grpSpPr>
        <p:pic>
          <p:nvPicPr>
            <p:cNvPr id="6" name="图片 5"/>
            <p:cNvPicPr>
              <a:picLocks noChangeAspect="1"/>
            </p:cNvPicPr>
            <p:nvPr/>
          </p:nvPicPr>
          <p:blipFill>
            <a:blip r:embed="rId4"/>
            <a:stretch>
              <a:fillRect/>
            </a:stretch>
          </p:blipFill>
          <p:spPr>
            <a:xfrm>
              <a:off x="9059203" y="5613101"/>
              <a:ext cx="1178692" cy="973371"/>
            </a:xfrm>
            <a:prstGeom prst="rect">
              <a:avLst/>
            </a:prstGeom>
          </p:spPr>
        </p:pic>
        <p:sp>
          <p:nvSpPr>
            <p:cNvPr id="7" name="矩形 6"/>
            <p:cNvSpPr/>
            <p:nvPr/>
          </p:nvSpPr>
          <p:spPr>
            <a:xfrm>
              <a:off x="10182808" y="5598367"/>
              <a:ext cx="552720" cy="988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153577" y="5524643"/>
              <a:ext cx="800562" cy="1061829"/>
            </a:xfrm>
            <a:prstGeom prst="rect">
              <a:avLst/>
            </a:prstGeom>
            <a:noFill/>
          </p:spPr>
          <p:txBody>
            <a:bodyPr wrap="square" rtlCol="0">
              <a:spAutoFit/>
            </a:bodyPr>
            <a:lstStyle/>
            <a:p>
              <a:pPr>
                <a:lnSpc>
                  <a:spcPct val="150000"/>
                </a:lnSpc>
              </a:pPr>
              <a:r>
                <a:rPr lang="zh-CN" altLang="en-US" sz="700" b="1" dirty="0">
                  <a:solidFill>
                    <a:schemeClr val="tx1">
                      <a:lumMod val="65000"/>
                      <a:lumOff val="35000"/>
                    </a:schemeClr>
                  </a:solidFill>
                </a:rPr>
                <a:t>景观等级</a:t>
              </a:r>
              <a:endParaRPr lang="en-US" altLang="zh-CN" sz="700" b="1" dirty="0">
                <a:solidFill>
                  <a:schemeClr val="tx1">
                    <a:lumMod val="65000"/>
                    <a:lumOff val="35000"/>
                  </a:schemeClr>
                </a:solidFill>
              </a:endParaRPr>
            </a:p>
            <a:p>
              <a:pPr>
                <a:lnSpc>
                  <a:spcPct val="150000"/>
                </a:lnSpc>
              </a:pPr>
              <a:r>
                <a:rPr lang="zh-CN" altLang="en-US" sz="700" dirty="0">
                  <a:solidFill>
                    <a:schemeClr val="tx1">
                      <a:lumMod val="65000"/>
                      <a:lumOff val="35000"/>
                    </a:schemeClr>
                  </a:solidFill>
                </a:rPr>
                <a:t>低</a:t>
              </a:r>
              <a:endParaRPr lang="en-US" altLang="zh-CN" sz="700" dirty="0">
                <a:solidFill>
                  <a:schemeClr val="tx1">
                    <a:lumMod val="65000"/>
                    <a:lumOff val="35000"/>
                  </a:schemeClr>
                </a:solidFill>
              </a:endParaRPr>
            </a:p>
            <a:p>
              <a:pPr>
                <a:lnSpc>
                  <a:spcPct val="150000"/>
                </a:lnSpc>
              </a:pPr>
              <a:endParaRPr lang="en-US" altLang="zh-CN" sz="700" dirty="0">
                <a:solidFill>
                  <a:schemeClr val="tx1">
                    <a:lumMod val="65000"/>
                    <a:lumOff val="35000"/>
                  </a:schemeClr>
                </a:solidFill>
              </a:endParaRPr>
            </a:p>
            <a:p>
              <a:pPr>
                <a:lnSpc>
                  <a:spcPct val="150000"/>
                </a:lnSpc>
              </a:pPr>
              <a:endParaRPr lang="en-US" altLang="zh-CN" sz="700" dirty="0">
                <a:solidFill>
                  <a:schemeClr val="tx1">
                    <a:lumMod val="65000"/>
                    <a:lumOff val="35000"/>
                  </a:schemeClr>
                </a:solidFill>
              </a:endParaRPr>
            </a:p>
            <a:p>
              <a:pPr>
                <a:lnSpc>
                  <a:spcPct val="150000"/>
                </a:lnSpc>
              </a:pPr>
              <a:endParaRPr lang="en-US" altLang="zh-CN" sz="700" dirty="0">
                <a:solidFill>
                  <a:schemeClr val="tx1">
                    <a:lumMod val="65000"/>
                    <a:lumOff val="35000"/>
                  </a:schemeClr>
                </a:solidFill>
              </a:endParaRPr>
            </a:p>
            <a:p>
              <a:pPr>
                <a:lnSpc>
                  <a:spcPct val="150000"/>
                </a:lnSpc>
              </a:pPr>
              <a:r>
                <a:rPr lang="zh-CN" altLang="en-US" sz="700" dirty="0">
                  <a:solidFill>
                    <a:schemeClr val="tx1">
                      <a:lumMod val="65000"/>
                      <a:lumOff val="35000"/>
                    </a:schemeClr>
                  </a:solidFill>
                </a:rPr>
                <a:t>高</a:t>
              </a:r>
            </a:p>
          </p:txBody>
        </p:sp>
      </p:grpSp>
      <p:sp>
        <p:nvSpPr>
          <p:cNvPr id="10" name="文本框 9"/>
          <p:cNvSpPr txBox="1"/>
          <p:nvPr/>
        </p:nvSpPr>
        <p:spPr>
          <a:xfrm>
            <a:off x="526945" y="1049814"/>
            <a:ext cx="1690475" cy="3372846"/>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岛内部分区域，如筼筜湖、五缘湾、金尚路、软件园二期和沿海地区，视觉景观得分较高，这些区域拥有更良好的街道景观。</a:t>
            </a:r>
          </a:p>
          <a:p>
            <a:pPr indent="0" fontAlgn="auto">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4.3 </a:t>
            </a:r>
            <a:r>
              <a:rPr lang="zh-CN" altLang="en-US" sz="2400" b="1" dirty="0">
                <a:latin typeface="方正黑体简体" panose="02010601030101010101" pitchFamily="2" charset="-122"/>
                <a:ea typeface="方正黑体简体" panose="02010601030101010101" pitchFamily="2" charset="-122"/>
              </a:rPr>
              <a:t>分析结果</a:t>
            </a:r>
          </a:p>
        </p:txBody>
      </p:sp>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606" t="-433" r="8365" b="433"/>
          <a:stretch/>
        </p:blipFill>
        <p:spPr>
          <a:xfrm>
            <a:off x="2519679" y="124407"/>
            <a:ext cx="9740743" cy="5745487"/>
          </a:xfrm>
          <a:prstGeom prst="rect">
            <a:avLst/>
          </a:prstGeom>
        </p:spPr>
      </p:pic>
    </p:spTree>
    <p:extLst>
      <p:ext uri="{BB962C8B-B14F-4D97-AF65-F5344CB8AC3E}">
        <p14:creationId xmlns:p14="http://schemas.microsoft.com/office/powerpoint/2010/main" val="313203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64629" y="3166976"/>
            <a:ext cx="1569660" cy="369332"/>
          </a:xfrm>
          <a:prstGeom prst="rect">
            <a:avLst/>
          </a:prstGeom>
        </p:spPr>
        <p:txBody>
          <a:bodyPr wrap="none">
            <a:spAutoFit/>
          </a:bodyPr>
          <a:lstStyle/>
          <a:p>
            <a:r>
              <a:rPr lang="zh-CN" altLang="en-US" dirty="0"/>
              <a:t>绿视率分析图</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6042" y="205848"/>
            <a:ext cx="3631289" cy="3006207"/>
          </a:xfrm>
          <a:prstGeom prst="rect">
            <a:avLst/>
          </a:prstGeom>
        </p:spPr>
      </p:pic>
      <p:pic>
        <p:nvPicPr>
          <p:cNvPr id="4" name="图片 3"/>
          <p:cNvPicPr>
            <a:picLocks noChangeAspect="1"/>
          </p:cNvPicPr>
          <p:nvPr/>
        </p:nvPicPr>
        <p:blipFill>
          <a:blip r:embed="rId4"/>
          <a:stretch>
            <a:fillRect/>
          </a:stretch>
        </p:blipFill>
        <p:spPr>
          <a:xfrm>
            <a:off x="8510587" y="3666680"/>
            <a:ext cx="1495425" cy="1809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0589" y="209427"/>
            <a:ext cx="3628659" cy="3004030"/>
          </a:xfrm>
          <a:prstGeom prst="rect">
            <a:avLst/>
          </a:prstGeom>
        </p:spPr>
      </p:pic>
      <p:sp>
        <p:nvSpPr>
          <p:cNvPr id="6" name="矩形 5"/>
          <p:cNvSpPr/>
          <p:nvPr/>
        </p:nvSpPr>
        <p:spPr>
          <a:xfrm>
            <a:off x="5061449" y="3166976"/>
            <a:ext cx="2094484" cy="369332"/>
          </a:xfrm>
          <a:prstGeom prst="rect">
            <a:avLst/>
          </a:prstGeom>
        </p:spPr>
        <p:txBody>
          <a:bodyPr wrap="none">
            <a:spAutoFit/>
          </a:bodyPr>
          <a:lstStyle/>
          <a:p>
            <a:r>
              <a:rPr lang="zh-CN" altLang="en-US" dirty="0"/>
              <a:t>天空开敞度分析图</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3658" y="3557313"/>
            <a:ext cx="3613673" cy="2991624"/>
          </a:xfrm>
          <a:prstGeom prst="rect">
            <a:avLst/>
          </a:prstGeom>
        </p:spPr>
      </p:pic>
      <p:sp>
        <p:nvSpPr>
          <p:cNvPr id="9" name="矩形 8"/>
          <p:cNvSpPr/>
          <p:nvPr/>
        </p:nvSpPr>
        <p:spPr>
          <a:xfrm>
            <a:off x="9127384" y="6567202"/>
            <a:ext cx="2044149" cy="369332"/>
          </a:xfrm>
          <a:prstGeom prst="rect">
            <a:avLst/>
          </a:prstGeom>
        </p:spPr>
        <p:txBody>
          <a:bodyPr wrap="none">
            <a:spAutoFit/>
          </a:bodyPr>
          <a:lstStyle/>
          <a:p>
            <a:r>
              <a:rPr lang="zh-CN" altLang="en-US" dirty="0"/>
              <a:t>建筑围合度分析图</a:t>
            </a:r>
          </a:p>
        </p:txBody>
      </p:sp>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7683" y="3564523"/>
            <a:ext cx="3627028" cy="3002680"/>
          </a:xfrm>
          <a:prstGeom prst="rect">
            <a:avLst/>
          </a:prstGeom>
        </p:spPr>
      </p:pic>
      <p:sp>
        <p:nvSpPr>
          <p:cNvPr id="11" name="矩形 10"/>
          <p:cNvSpPr/>
          <p:nvPr/>
        </p:nvSpPr>
        <p:spPr>
          <a:xfrm>
            <a:off x="5208445" y="6548937"/>
            <a:ext cx="1800493" cy="369332"/>
          </a:xfrm>
          <a:prstGeom prst="rect">
            <a:avLst/>
          </a:prstGeom>
        </p:spPr>
        <p:txBody>
          <a:bodyPr wrap="none">
            <a:spAutoFit/>
          </a:bodyPr>
          <a:lstStyle/>
          <a:p>
            <a:r>
              <a:rPr lang="zh-CN" altLang="en-US" dirty="0"/>
              <a:t>数据采样点密度</a:t>
            </a:r>
          </a:p>
        </p:txBody>
      </p:sp>
      <p:sp>
        <p:nvSpPr>
          <p:cNvPr id="12" name="文本框 11"/>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4.3 </a:t>
            </a:r>
            <a:r>
              <a:rPr lang="zh-CN" altLang="en-US" sz="2400" b="1" dirty="0">
                <a:latin typeface="方正黑体简体" panose="02010601030101010101" pitchFamily="2" charset="-122"/>
                <a:ea typeface="方正黑体简体" panose="02010601030101010101" pitchFamily="2" charset="-122"/>
              </a:rPr>
              <a:t>分析结果</a:t>
            </a:r>
          </a:p>
        </p:txBody>
      </p:sp>
      <p:sp>
        <p:nvSpPr>
          <p:cNvPr id="7" name="矩形 6"/>
          <p:cNvSpPr/>
          <p:nvPr/>
        </p:nvSpPr>
        <p:spPr>
          <a:xfrm>
            <a:off x="599091" y="1202758"/>
            <a:ext cx="3372833" cy="5262979"/>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街景数据指标多维度分析：包括天空开敞度、绿视率、建筑围合度和数据采样点密度点等指标的计算结果。</a:t>
            </a:r>
          </a:p>
          <a:p>
            <a:pPr>
              <a:lnSpc>
                <a:spcPct val="150000"/>
              </a:lnSpc>
            </a:pPr>
            <a:r>
              <a:rPr lang="zh-CN" altLang="en-US" sz="1600" dirty="0">
                <a:latin typeface="微软雅黑" panose="020B0503020204020204" pitchFamily="34" charset="-122"/>
                <a:ea typeface="微软雅黑" panose="020B0503020204020204" pitchFamily="34" charset="-122"/>
              </a:rPr>
              <a:t>天空开敞度：分析结果反映湖里区天空开敞度较高，岛外集美和翔安片区中心区开敞度较高。</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绿视率：绿色越深表示绿化程度越高，分析显示岛内中部绿视率较高。</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建筑围合度：结果反映思明区轮渡一带到岛中心区建筑围合度最高。</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895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grpSp>
        <p:nvGrpSpPr>
          <p:cNvPr id="1956" name="Google Shape;1956;p13"/>
          <p:cNvGrpSpPr/>
          <p:nvPr/>
        </p:nvGrpSpPr>
        <p:grpSpPr>
          <a:xfrm flipH="1">
            <a:off x="645868" y="863323"/>
            <a:ext cx="5631965" cy="5047317"/>
            <a:chOff x="4177618" y="768600"/>
            <a:chExt cx="3053107" cy="2025300"/>
          </a:xfrm>
          <a:solidFill>
            <a:schemeClr val="accent1">
              <a:lumMod val="20000"/>
              <a:lumOff val="80000"/>
            </a:schemeClr>
          </a:solidFill>
        </p:grpSpPr>
        <p:sp>
          <p:nvSpPr>
            <p:cNvPr id="1957" name="Google Shape;1957;p13"/>
            <p:cNvSpPr/>
            <p:nvPr/>
          </p:nvSpPr>
          <p:spPr>
            <a:xfrm>
              <a:off x="4861325" y="768600"/>
              <a:ext cx="2369400" cy="2025300"/>
            </a:xfrm>
            <a:prstGeom prst="rect">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958" name="Google Shape;1958;p13"/>
            <p:cNvSpPr/>
            <p:nvPr/>
          </p:nvSpPr>
          <p:spPr>
            <a:xfrm rot="10800000">
              <a:off x="4177618" y="2286676"/>
              <a:ext cx="683700" cy="309000"/>
            </a:xfrm>
            <a:prstGeom prst="rtTriangle">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959" name="Google Shape;1959;p13"/>
          <p:cNvSpPr txBox="1">
            <a:spLocks noGrp="1"/>
          </p:cNvSpPr>
          <p:nvPr>
            <p:ph type="ctrTitle"/>
          </p:nvPr>
        </p:nvSpPr>
        <p:spPr>
          <a:xfrm flipH="1">
            <a:off x="5406893" y="801100"/>
            <a:ext cx="6448800" cy="770400"/>
          </a:xfrm>
          <a:prstGeom prst="rect">
            <a:avLst/>
          </a:prstGeom>
          <a:noFill/>
          <a:ln>
            <a:noFill/>
          </a:ln>
        </p:spPr>
        <p:txBody>
          <a:bodyPr spcFirstLastPara="1" vert="horz" wrap="square" lIns="121900" tIns="121900" rIns="121900" bIns="121900" rtlCol="0" anchor="ctr" anchorCtr="0">
            <a:noAutofit/>
          </a:bodyPr>
          <a:lstStyle/>
          <a:p>
            <a:pPr algn="l"/>
            <a:r>
              <a:rPr lang="zh-CN" altLang="en-US" sz="5400" dirty="0"/>
              <a:t>研究成果应用</a:t>
            </a:r>
          </a:p>
        </p:txBody>
      </p:sp>
      <p:sp>
        <p:nvSpPr>
          <p:cNvPr id="1960" name="Google Shape;1960;p13"/>
          <p:cNvSpPr txBox="1">
            <a:spLocks noGrp="1"/>
          </p:cNvSpPr>
          <p:nvPr>
            <p:ph type="subTitle" idx="1"/>
          </p:nvPr>
        </p:nvSpPr>
        <p:spPr>
          <a:xfrm flipH="1">
            <a:off x="5508503" y="1779532"/>
            <a:ext cx="5532400" cy="1126400"/>
          </a:xfrm>
          <a:prstGeom prst="rect">
            <a:avLst/>
          </a:prstGeom>
          <a:noFill/>
          <a:ln>
            <a:noFill/>
          </a:ln>
        </p:spPr>
        <p:txBody>
          <a:bodyPr spcFirstLastPara="1" vert="horz" wrap="square" lIns="121900" tIns="121900" rIns="121900" bIns="121900" rtlCol="0" anchor="ctr" anchorCtr="0">
            <a:noAutofit/>
          </a:bodyPr>
          <a:lstStyle/>
          <a:p>
            <a:pPr marL="0" indent="0" algn="l"/>
            <a:r>
              <a:rPr lang="en-US" dirty="0"/>
              <a:t>  </a:t>
            </a:r>
            <a:endParaRPr dirty="0"/>
          </a:p>
        </p:txBody>
      </p:sp>
      <p:sp>
        <p:nvSpPr>
          <p:cNvPr id="1961" name="Google Shape;1961;p13"/>
          <p:cNvSpPr txBox="1">
            <a:spLocks noGrp="1"/>
          </p:cNvSpPr>
          <p:nvPr>
            <p:ph type="title" idx="2"/>
          </p:nvPr>
        </p:nvSpPr>
        <p:spPr>
          <a:xfrm flipH="1">
            <a:off x="1319231" y="2873784"/>
            <a:ext cx="3024400" cy="1026400"/>
          </a:xfrm>
          <a:prstGeom prst="rect">
            <a:avLst/>
          </a:prstGeom>
          <a:noFill/>
          <a:ln>
            <a:noFill/>
          </a:ln>
        </p:spPr>
        <p:txBody>
          <a:bodyPr spcFirstLastPara="1" vert="horz" wrap="square" lIns="121900" tIns="121900" rIns="121900" bIns="121900" rtlCol="0" anchor="ctr" anchorCtr="0">
            <a:noAutofit/>
          </a:bodyPr>
          <a:lstStyle/>
          <a:p>
            <a:r>
              <a:rPr lang="en-US" altLang="zh-CN" sz="16000" dirty="0"/>
              <a:t>05</a:t>
            </a:r>
            <a:endParaRPr sz="16000" dirty="0"/>
          </a:p>
        </p:txBody>
      </p:sp>
      <p:sp>
        <p:nvSpPr>
          <p:cNvPr id="1964" name="Google Shape;1964;p13"/>
          <p:cNvSpPr txBox="1">
            <a:spLocks noGrp="1"/>
          </p:cNvSpPr>
          <p:nvPr>
            <p:ph type="subTitle" idx="1"/>
          </p:nvPr>
        </p:nvSpPr>
        <p:spPr>
          <a:xfrm>
            <a:off x="11540400" y="6363333"/>
            <a:ext cx="679200" cy="450400"/>
          </a:xfrm>
          <a:prstGeom prst="rect">
            <a:avLst/>
          </a:prstGeom>
          <a:noFill/>
          <a:ln>
            <a:noFill/>
          </a:ln>
        </p:spPr>
        <p:txBody>
          <a:bodyPr spcFirstLastPara="1" vert="horz" wrap="square" lIns="121900" tIns="121900" rIns="121900" bIns="121900" rtlCol="0" anchor="t" anchorCtr="0">
            <a:noAutofit/>
          </a:bodyPr>
          <a:lstStyle/>
          <a:p>
            <a:pPr marL="0" indent="0">
              <a:buSzPts val="2800"/>
            </a:pPr>
            <a:r>
              <a:rPr lang="en-US" b="1">
                <a:solidFill>
                  <a:schemeClr val="accent1"/>
                </a:solidFill>
                <a:latin typeface="Calibri"/>
                <a:ea typeface="Calibri"/>
                <a:cs typeface="Calibri"/>
                <a:sym typeface="Calibri"/>
              </a:rPr>
              <a:t>15</a:t>
            </a:r>
            <a:endParaRPr sz="1600" b="1" i="1">
              <a:solidFill>
                <a:schemeClr val="accent1"/>
              </a:solidFill>
              <a:latin typeface="Calibri"/>
              <a:ea typeface="Calibri"/>
              <a:cs typeface="Calibri"/>
              <a:sym typeface="Calibri"/>
            </a:endParaRPr>
          </a:p>
        </p:txBody>
      </p:sp>
      <p:sp>
        <p:nvSpPr>
          <p:cNvPr id="2" name="矩形 1"/>
          <p:cNvSpPr/>
          <p:nvPr/>
        </p:nvSpPr>
        <p:spPr>
          <a:xfrm>
            <a:off x="5627780" y="1809344"/>
            <a:ext cx="2818400" cy="923330"/>
          </a:xfrm>
          <a:prstGeom prst="rect">
            <a:avLst/>
          </a:prstGeom>
        </p:spPr>
        <p:txBody>
          <a:bodyPr wrap="none">
            <a:spAutoFit/>
          </a:bodyPr>
          <a:lstStyle/>
          <a:p>
            <a:r>
              <a:rPr lang="en-US" altLang="zh-CN" b="1" dirty="0">
                <a:ea typeface="Calibri"/>
                <a:cs typeface="Calibri"/>
                <a:sym typeface="Calibri"/>
              </a:rPr>
              <a:t>5.1</a:t>
            </a:r>
            <a:r>
              <a:rPr lang="zh-CN" altLang="en-US" b="1" dirty="0">
                <a:ea typeface="Calibri"/>
                <a:cs typeface="Calibri"/>
                <a:sym typeface="Calibri"/>
              </a:rPr>
              <a:t>一个景观数据库</a:t>
            </a:r>
          </a:p>
          <a:p>
            <a:r>
              <a:rPr lang="en-US" altLang="zh-CN" b="1" dirty="0">
                <a:ea typeface="Calibri"/>
                <a:cs typeface="Calibri"/>
                <a:sym typeface="Calibri"/>
              </a:rPr>
              <a:t>5.2</a:t>
            </a:r>
            <a:r>
              <a:rPr lang="zh-CN" altLang="en-US" b="1" dirty="0">
                <a:ea typeface="Calibri"/>
                <a:cs typeface="Calibri"/>
                <a:sym typeface="Calibri"/>
              </a:rPr>
              <a:t>一套景观评价指标体系</a:t>
            </a:r>
          </a:p>
          <a:p>
            <a:r>
              <a:rPr lang="en-US" altLang="zh-CN" b="1" dirty="0">
                <a:ea typeface="Calibri"/>
                <a:cs typeface="Calibri"/>
                <a:sym typeface="Calibri"/>
              </a:rPr>
              <a:t>5.3</a:t>
            </a:r>
            <a:r>
              <a:rPr lang="zh-CN" altLang="en-US" b="1" dirty="0">
                <a:ea typeface="Calibri"/>
                <a:cs typeface="Calibri"/>
                <a:sym typeface="Calibri"/>
              </a:rPr>
              <a:t>一个分析图像程序工具</a:t>
            </a:r>
            <a:endParaRPr lang="en-US" altLang="zh-CN" b="1" dirty="0">
              <a:ea typeface="Calibri"/>
              <a:cs typeface="Calibri"/>
              <a:sym typeface="Calibri"/>
            </a:endParaRPr>
          </a:p>
        </p:txBody>
      </p:sp>
    </p:spTree>
    <p:extLst>
      <p:ext uri="{BB962C8B-B14F-4D97-AF65-F5344CB8AC3E}">
        <p14:creationId xmlns:p14="http://schemas.microsoft.com/office/powerpoint/2010/main" val="241751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3">
          <a:extLst>
            <a:ext uri="{FF2B5EF4-FFF2-40B4-BE49-F238E27FC236}">
              <a16:creationId xmlns:a16="http://schemas.microsoft.com/office/drawing/2014/main" id="{7E3DE182-A28C-8A61-6D85-3D87AED95285}"/>
            </a:ext>
          </a:extLst>
        </p:cNvPr>
        <p:cNvGrpSpPr/>
        <p:nvPr/>
      </p:nvGrpSpPr>
      <p:grpSpPr>
        <a:xfrm>
          <a:off x="0" y="0"/>
          <a:ext cx="0" cy="0"/>
          <a:chOff x="0" y="0"/>
          <a:chExt cx="0" cy="0"/>
        </a:xfrm>
      </p:grpSpPr>
      <p:grpSp>
        <p:nvGrpSpPr>
          <p:cNvPr id="1824" name="Google Shape;1824;p10">
            <a:extLst>
              <a:ext uri="{FF2B5EF4-FFF2-40B4-BE49-F238E27FC236}">
                <a16:creationId xmlns:a16="http://schemas.microsoft.com/office/drawing/2014/main" id="{58AC75E2-FD6E-0A0D-0C1F-025E50D9B81D}"/>
              </a:ext>
            </a:extLst>
          </p:cNvPr>
          <p:cNvGrpSpPr/>
          <p:nvPr/>
        </p:nvGrpSpPr>
        <p:grpSpPr>
          <a:xfrm flipH="1">
            <a:off x="645868" y="863323"/>
            <a:ext cx="5631965" cy="5047317"/>
            <a:chOff x="4177618" y="768600"/>
            <a:chExt cx="3053107" cy="2025300"/>
          </a:xfrm>
          <a:solidFill>
            <a:schemeClr val="accent1">
              <a:lumMod val="20000"/>
              <a:lumOff val="80000"/>
            </a:schemeClr>
          </a:solidFill>
        </p:grpSpPr>
        <p:sp>
          <p:nvSpPr>
            <p:cNvPr id="1825" name="Google Shape;1825;p10">
              <a:extLst>
                <a:ext uri="{FF2B5EF4-FFF2-40B4-BE49-F238E27FC236}">
                  <a16:creationId xmlns:a16="http://schemas.microsoft.com/office/drawing/2014/main" id="{E7055523-A9B0-9231-64B0-83566D621F18}"/>
                </a:ext>
              </a:extLst>
            </p:cNvPr>
            <p:cNvSpPr/>
            <p:nvPr/>
          </p:nvSpPr>
          <p:spPr>
            <a:xfrm>
              <a:off x="4861325" y="768600"/>
              <a:ext cx="2369400" cy="2025300"/>
            </a:xfrm>
            <a:prstGeom prst="rect">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826" name="Google Shape;1826;p10">
              <a:extLst>
                <a:ext uri="{FF2B5EF4-FFF2-40B4-BE49-F238E27FC236}">
                  <a16:creationId xmlns:a16="http://schemas.microsoft.com/office/drawing/2014/main" id="{A3CE5D37-E403-E4AD-13FF-A94195E8B82C}"/>
                </a:ext>
              </a:extLst>
            </p:cNvPr>
            <p:cNvSpPr/>
            <p:nvPr/>
          </p:nvSpPr>
          <p:spPr>
            <a:xfrm rot="10800000">
              <a:off x="4177618" y="2286676"/>
              <a:ext cx="683700" cy="309000"/>
            </a:xfrm>
            <a:prstGeom prst="rtTriangle">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827" name="Google Shape;1827;p10">
            <a:extLst>
              <a:ext uri="{FF2B5EF4-FFF2-40B4-BE49-F238E27FC236}">
                <a16:creationId xmlns:a16="http://schemas.microsoft.com/office/drawing/2014/main" id="{39636E25-0491-FDE1-84D5-FB36AD0FFC86}"/>
              </a:ext>
            </a:extLst>
          </p:cNvPr>
          <p:cNvSpPr txBox="1">
            <a:spLocks noGrp="1"/>
          </p:cNvSpPr>
          <p:nvPr>
            <p:ph type="ctrTitle"/>
          </p:nvPr>
        </p:nvSpPr>
        <p:spPr>
          <a:xfrm flipH="1">
            <a:off x="5513998" y="1892933"/>
            <a:ext cx="6448829" cy="770400"/>
          </a:xfrm>
          <a:prstGeom prst="rect">
            <a:avLst/>
          </a:prstGeom>
          <a:noFill/>
          <a:ln>
            <a:noFill/>
          </a:ln>
        </p:spPr>
        <p:txBody>
          <a:bodyPr spcFirstLastPara="1" vert="horz" wrap="square" lIns="121900" tIns="121900" rIns="121900" bIns="121900" rtlCol="0" anchor="ctr" anchorCtr="0">
            <a:noAutofit/>
          </a:bodyPr>
          <a:lstStyle/>
          <a:p>
            <a:pPr algn="l"/>
            <a:r>
              <a:rPr lang="zh-CN" altLang="en-US" sz="6400" dirty="0"/>
              <a:t>研究背景</a:t>
            </a:r>
          </a:p>
        </p:txBody>
      </p:sp>
      <p:sp>
        <p:nvSpPr>
          <p:cNvPr id="1828" name="Google Shape;1828;p10">
            <a:extLst>
              <a:ext uri="{FF2B5EF4-FFF2-40B4-BE49-F238E27FC236}">
                <a16:creationId xmlns:a16="http://schemas.microsoft.com/office/drawing/2014/main" id="{45DB570B-16F8-4BB9-1733-97B9140FE4CA}"/>
              </a:ext>
            </a:extLst>
          </p:cNvPr>
          <p:cNvSpPr txBox="1">
            <a:spLocks noGrp="1"/>
          </p:cNvSpPr>
          <p:nvPr>
            <p:ph type="subTitle" idx="1"/>
          </p:nvPr>
        </p:nvSpPr>
        <p:spPr>
          <a:xfrm flipH="1">
            <a:off x="5513730" y="2213402"/>
            <a:ext cx="5532405" cy="2818203"/>
          </a:xfrm>
          <a:prstGeom prst="rect">
            <a:avLst/>
          </a:prstGeom>
          <a:noFill/>
          <a:ln>
            <a:noFill/>
          </a:ln>
        </p:spPr>
        <p:txBody>
          <a:bodyPr spcFirstLastPara="1" vert="horz" wrap="square" lIns="121900" tIns="121900" rIns="121900" bIns="121900" rtlCol="0" anchor="ctr" anchorCtr="0">
            <a:noAutofit/>
          </a:bodyPr>
          <a:lstStyle/>
          <a:p>
            <a:pPr marL="0" indent="0" algn="l"/>
            <a:endParaRPr lang="en-US" altLang="zh-CN" sz="2400" dirty="0">
              <a:ea typeface="Calibri"/>
              <a:cs typeface="Calibri"/>
              <a:sym typeface="Calibri"/>
            </a:endParaRPr>
          </a:p>
        </p:txBody>
      </p:sp>
      <p:sp>
        <p:nvSpPr>
          <p:cNvPr id="1829" name="Google Shape;1829;p10">
            <a:extLst>
              <a:ext uri="{FF2B5EF4-FFF2-40B4-BE49-F238E27FC236}">
                <a16:creationId xmlns:a16="http://schemas.microsoft.com/office/drawing/2014/main" id="{A82CB923-29DC-6CA6-C874-A861AC458DAE}"/>
              </a:ext>
            </a:extLst>
          </p:cNvPr>
          <p:cNvSpPr txBox="1">
            <a:spLocks noGrp="1"/>
          </p:cNvSpPr>
          <p:nvPr>
            <p:ph type="title" idx="2"/>
          </p:nvPr>
        </p:nvSpPr>
        <p:spPr>
          <a:xfrm flipH="1">
            <a:off x="1319231" y="2873784"/>
            <a:ext cx="3024400" cy="1026400"/>
          </a:xfrm>
          <a:prstGeom prst="rect">
            <a:avLst/>
          </a:prstGeom>
          <a:noFill/>
          <a:ln>
            <a:noFill/>
          </a:ln>
        </p:spPr>
        <p:txBody>
          <a:bodyPr spcFirstLastPara="1" vert="horz" wrap="square" lIns="121900" tIns="121900" rIns="121900" bIns="121900" rtlCol="0" anchor="ctr" anchorCtr="0">
            <a:noAutofit/>
          </a:bodyPr>
          <a:lstStyle/>
          <a:p>
            <a:r>
              <a:rPr lang="en-US" altLang="zh-CN" sz="16000" dirty="0"/>
              <a:t>01</a:t>
            </a:r>
            <a:endParaRPr sz="16000" dirty="0"/>
          </a:p>
        </p:txBody>
      </p:sp>
    </p:spTree>
    <p:extLst>
      <p:ext uri="{BB962C8B-B14F-4D97-AF65-F5344CB8AC3E}">
        <p14:creationId xmlns:p14="http://schemas.microsoft.com/office/powerpoint/2010/main" val="2496671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6944" y="1049815"/>
            <a:ext cx="11169755" cy="830997"/>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形成厦门市</a:t>
            </a:r>
            <a:r>
              <a:rPr lang="en-US" altLang="zh-CN" sz="1600" dirty="0">
                <a:latin typeface="微软雅黑" panose="020B0503020204020204" pitchFamily="34" charset="-122"/>
                <a:ea typeface="微软雅黑" panose="020B0503020204020204" pitchFamily="34" charset="-122"/>
              </a:rPr>
              <a:t>GIS</a:t>
            </a:r>
            <a:r>
              <a:rPr lang="zh-CN" altLang="en-US" sz="1600" dirty="0">
                <a:latin typeface="微软雅黑" panose="020B0503020204020204" pitchFamily="34" charset="-122"/>
                <a:ea typeface="微软雅黑" panose="020B0503020204020204" pitchFamily="34" charset="-122"/>
              </a:rPr>
              <a:t>街道景观数据库，包含街道图像各类要素分割结果指标以及天空率、围合度、图像画面丰富度、景观评分等指标数据</a:t>
            </a:r>
          </a:p>
        </p:txBody>
      </p:sp>
      <p:sp>
        <p:nvSpPr>
          <p:cNvPr id="5" name="文本框 4"/>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5.1</a:t>
            </a:r>
            <a:r>
              <a:rPr lang="zh-CN" altLang="en-US" sz="2400" b="1" dirty="0">
                <a:latin typeface="方正黑体简体" panose="02010601030101010101" pitchFamily="2" charset="-122"/>
                <a:ea typeface="方正黑体简体" panose="02010601030101010101" pitchFamily="2" charset="-122"/>
              </a:rPr>
              <a:t>形成景观数据库</a:t>
            </a:r>
          </a:p>
        </p:txBody>
      </p:sp>
      <p:pic>
        <p:nvPicPr>
          <p:cNvPr id="4" name="图片 3"/>
          <p:cNvPicPr>
            <a:picLocks noChangeAspect="1"/>
          </p:cNvPicPr>
          <p:nvPr/>
        </p:nvPicPr>
        <p:blipFill>
          <a:blip r:embed="rId2"/>
          <a:stretch>
            <a:fillRect/>
          </a:stretch>
        </p:blipFill>
        <p:spPr>
          <a:xfrm>
            <a:off x="203095" y="1880812"/>
            <a:ext cx="11922230" cy="6681952"/>
          </a:xfrm>
          <a:prstGeom prst="rect">
            <a:avLst/>
          </a:prstGeom>
        </p:spPr>
      </p:pic>
    </p:spTree>
    <p:extLst>
      <p:ext uri="{BB962C8B-B14F-4D97-AF65-F5344CB8AC3E}">
        <p14:creationId xmlns:p14="http://schemas.microsoft.com/office/powerpoint/2010/main" val="132047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6945" y="1049815"/>
            <a:ext cx="4377070" cy="3003515"/>
          </a:xfrm>
          <a:prstGeom prst="rect">
            <a:avLst/>
          </a:prstGeom>
          <a:noFill/>
        </p:spPr>
        <p:txBody>
          <a:bodyPr wrap="square" rtlCol="0">
            <a:spAutoFit/>
          </a:bodyPr>
          <a:lstStyle/>
          <a:p>
            <a:pPr indent="0" fontAlgn="auto">
              <a:lnSpc>
                <a:spcPct val="150000"/>
              </a:lnSpc>
            </a:pPr>
            <a:r>
              <a:rPr lang="zh-CN" altLang="en-US" sz="1600" dirty="0">
                <a:latin typeface="微软雅黑" panose="020B0503020204020204" pitchFamily="34" charset="-122"/>
                <a:ea typeface="微软雅黑" panose="020B0503020204020204" pitchFamily="34" charset="-122"/>
              </a:rPr>
              <a:t>高分段（</a:t>
            </a:r>
            <a:r>
              <a:rPr lang="en-US" altLang="zh-CN" sz="1600" dirty="0">
                <a:latin typeface="微软雅黑" panose="020B0503020204020204" pitchFamily="34" charset="-122"/>
                <a:ea typeface="微软雅黑" panose="020B0503020204020204" pitchFamily="34" charset="-122"/>
              </a:rPr>
              <a:t>view</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3.5-6</a:t>
            </a:r>
            <a:r>
              <a:rPr lang="zh-CN" altLang="en-US" sz="1600" dirty="0">
                <a:latin typeface="微软雅黑" panose="020B0503020204020204" pitchFamily="34" charset="-122"/>
                <a:ea typeface="微软雅黑" panose="020B0503020204020204" pitchFamily="34" charset="-122"/>
              </a:rPr>
              <a:t>之间）下各属性的箱线图和相关统计数据。通过对绿视率、天空率、树木、建筑率、道路等视觉景观属性的分析，可以看到各项属性在高分段中的分布情况。</a:t>
            </a: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endParaRPr lang="en-US" altLang="zh-CN" sz="1600" dirty="0">
              <a:latin typeface="微软雅黑" panose="020B0503020204020204" pitchFamily="34" charset="-122"/>
              <a:ea typeface="微软雅黑" panose="020B0503020204020204" pitchFamily="34" charset="-122"/>
            </a:endParaRPr>
          </a:p>
          <a:p>
            <a:pPr indent="0" fontAlgn="auto">
              <a:lnSpc>
                <a:spcPct val="150000"/>
              </a:lnSpc>
            </a:pPr>
            <a:r>
              <a:rPr lang="zh-CN" altLang="en-US" sz="1600" dirty="0">
                <a:latin typeface="微软雅黑" panose="020B0503020204020204" pitchFamily="34" charset="-122"/>
                <a:ea typeface="微软雅黑" panose="020B0503020204020204" pitchFamily="34" charset="-122"/>
              </a:rPr>
              <a:t>中位数数据代表高分段下各个指标的代表水平，即中位数说明景观评分高的街道空间绿视率一般在</a:t>
            </a:r>
            <a:r>
              <a:rPr lang="en-US" altLang="zh-CN" sz="1600" dirty="0">
                <a:latin typeface="微软雅黑" panose="020B0503020204020204" pitchFamily="34" charset="-122"/>
                <a:ea typeface="微软雅黑" panose="020B0503020204020204" pitchFamily="34" charset="-122"/>
              </a:rPr>
              <a:t>37%</a:t>
            </a:r>
            <a:r>
              <a:rPr lang="zh-CN" altLang="en-US" sz="1600" dirty="0">
                <a:latin typeface="微软雅黑" panose="020B0503020204020204" pitchFamily="34" charset="-122"/>
                <a:ea typeface="微软雅黑" panose="020B0503020204020204" pitchFamily="34" charset="-122"/>
              </a:rPr>
              <a:t>，天空率一般在</a:t>
            </a:r>
            <a:r>
              <a:rPr lang="en-US" altLang="zh-CN" sz="1600" dirty="0">
                <a:latin typeface="微软雅黑" panose="020B0503020204020204" pitchFamily="34" charset="-122"/>
                <a:ea typeface="微软雅黑" panose="020B0503020204020204" pitchFamily="34" charset="-122"/>
              </a:rPr>
              <a:t>18%</a:t>
            </a:r>
            <a:endParaRPr lang="zh-CN" altLang="en-US" sz="1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5.2</a:t>
            </a:r>
            <a:r>
              <a:rPr lang="zh-CN" altLang="en-US" sz="2400" b="1" dirty="0">
                <a:latin typeface="方正黑体简体" panose="02010601030101010101" pitchFamily="2" charset="-122"/>
                <a:ea typeface="方正黑体简体" panose="02010601030101010101" pitchFamily="2" charset="-122"/>
              </a:rPr>
              <a:t>形成指标体系</a:t>
            </a:r>
          </a:p>
        </p:txBody>
      </p:sp>
      <p:pic>
        <p:nvPicPr>
          <p:cNvPr id="5" name="图片 4"/>
          <p:cNvPicPr>
            <a:picLocks noChangeAspect="1"/>
          </p:cNvPicPr>
          <p:nvPr/>
        </p:nvPicPr>
        <p:blipFill>
          <a:blip r:embed="rId2"/>
          <a:stretch>
            <a:fillRect/>
          </a:stretch>
        </p:blipFill>
        <p:spPr>
          <a:xfrm>
            <a:off x="5213314" y="228600"/>
            <a:ext cx="6607208" cy="4792954"/>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97679913"/>
              </p:ext>
            </p:extLst>
          </p:nvPr>
        </p:nvGraphicFramePr>
        <p:xfrm>
          <a:off x="1030515" y="5021554"/>
          <a:ext cx="10656656" cy="1617370"/>
        </p:xfrm>
        <a:graphic>
          <a:graphicData uri="http://schemas.openxmlformats.org/drawingml/2006/table">
            <a:tbl>
              <a:tblPr>
                <a:tableStyleId>{BC89EF96-8CEA-46FF-86C4-4CE0E7609802}</a:tableStyleId>
              </a:tblPr>
              <a:tblGrid>
                <a:gridCol w="943376">
                  <a:extLst>
                    <a:ext uri="{9D8B030D-6E8A-4147-A177-3AD203B41FA5}">
                      <a16:colId xmlns:a16="http://schemas.microsoft.com/office/drawing/2014/main" val="20000"/>
                    </a:ext>
                  </a:extLst>
                </a:gridCol>
                <a:gridCol w="943376">
                  <a:extLst>
                    <a:ext uri="{9D8B030D-6E8A-4147-A177-3AD203B41FA5}">
                      <a16:colId xmlns:a16="http://schemas.microsoft.com/office/drawing/2014/main" val="20001"/>
                    </a:ext>
                  </a:extLst>
                </a:gridCol>
                <a:gridCol w="943376">
                  <a:extLst>
                    <a:ext uri="{9D8B030D-6E8A-4147-A177-3AD203B41FA5}">
                      <a16:colId xmlns:a16="http://schemas.microsoft.com/office/drawing/2014/main" val="20002"/>
                    </a:ext>
                  </a:extLst>
                </a:gridCol>
                <a:gridCol w="943376">
                  <a:extLst>
                    <a:ext uri="{9D8B030D-6E8A-4147-A177-3AD203B41FA5}">
                      <a16:colId xmlns:a16="http://schemas.microsoft.com/office/drawing/2014/main" val="20003"/>
                    </a:ext>
                  </a:extLst>
                </a:gridCol>
                <a:gridCol w="943376">
                  <a:extLst>
                    <a:ext uri="{9D8B030D-6E8A-4147-A177-3AD203B41FA5}">
                      <a16:colId xmlns:a16="http://schemas.microsoft.com/office/drawing/2014/main" val="20004"/>
                    </a:ext>
                  </a:extLst>
                </a:gridCol>
                <a:gridCol w="943376">
                  <a:extLst>
                    <a:ext uri="{9D8B030D-6E8A-4147-A177-3AD203B41FA5}">
                      <a16:colId xmlns:a16="http://schemas.microsoft.com/office/drawing/2014/main" val="20005"/>
                    </a:ext>
                  </a:extLst>
                </a:gridCol>
                <a:gridCol w="943376">
                  <a:extLst>
                    <a:ext uri="{9D8B030D-6E8A-4147-A177-3AD203B41FA5}">
                      <a16:colId xmlns:a16="http://schemas.microsoft.com/office/drawing/2014/main" val="20006"/>
                    </a:ext>
                  </a:extLst>
                </a:gridCol>
                <a:gridCol w="943376">
                  <a:extLst>
                    <a:ext uri="{9D8B030D-6E8A-4147-A177-3AD203B41FA5}">
                      <a16:colId xmlns:a16="http://schemas.microsoft.com/office/drawing/2014/main" val="20007"/>
                    </a:ext>
                  </a:extLst>
                </a:gridCol>
                <a:gridCol w="943376">
                  <a:extLst>
                    <a:ext uri="{9D8B030D-6E8A-4147-A177-3AD203B41FA5}">
                      <a16:colId xmlns:a16="http://schemas.microsoft.com/office/drawing/2014/main" val="20008"/>
                    </a:ext>
                  </a:extLst>
                </a:gridCol>
                <a:gridCol w="2166272">
                  <a:extLst>
                    <a:ext uri="{9D8B030D-6E8A-4147-A177-3AD203B41FA5}">
                      <a16:colId xmlns:a16="http://schemas.microsoft.com/office/drawing/2014/main" val="20009"/>
                    </a:ext>
                  </a:extLst>
                </a:gridCol>
              </a:tblGrid>
              <a:tr h="323474">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特征</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绿视率</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天空率</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树木</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建筑率</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道路</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绿化坡</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人行道</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围栏</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zh-CN" altLang="en-US" sz="1200" b="1" u="none" strike="noStrike" dirty="0">
                          <a:effectLst/>
                          <a:latin typeface="Adobe 黑体 Std R" panose="020B0400000000000000" pitchFamily="34" charset="-122"/>
                          <a:ea typeface="Adobe 黑体 Std R" panose="020B0400000000000000" pitchFamily="34" charset="-122"/>
                        </a:rPr>
                        <a:t>画面丰富度</a:t>
                      </a:r>
                      <a:endParaRPr lang="zh-CN" altLang="en-US" sz="1200" b="1"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0"/>
                  </a:ext>
                </a:extLst>
              </a:tr>
              <a:tr h="323474">
                <a:tc>
                  <a:txBody>
                    <a:bodyPr/>
                    <a:lstStyle/>
                    <a:p>
                      <a:pPr algn="ctr" fontAlgn="ctr"/>
                      <a:r>
                        <a:rPr lang="en-US" sz="1200" u="none" strike="noStrike" dirty="0">
                          <a:effectLst/>
                          <a:latin typeface="Adobe 黑体 Std R" panose="020B0400000000000000" pitchFamily="34" charset="-122"/>
                          <a:ea typeface="Adobe 黑体 Std R" panose="020B0400000000000000" pitchFamily="34" charset="-122"/>
                        </a:rPr>
                        <a:t>Q1</a:t>
                      </a:r>
                      <a:endParaRPr lang="en-US" sz="1200" b="0"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26%</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20%</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0.696763 </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extLst>
                  <a:ext uri="{0D108BD9-81ED-4DB2-BD59-A6C34878D82A}">
                    <a16:rowId xmlns:a16="http://schemas.microsoft.com/office/drawing/2014/main" val="10001"/>
                  </a:ext>
                </a:extLst>
              </a:tr>
              <a:tr h="323474">
                <a:tc>
                  <a:txBody>
                    <a:bodyPr/>
                    <a:lstStyle/>
                    <a:p>
                      <a:pPr algn="ctr" fontAlgn="ctr"/>
                      <a:r>
                        <a:rPr lang="en-US" sz="1200" u="none" strike="noStrike">
                          <a:effectLst/>
                          <a:latin typeface="Adobe 黑体 Std R" panose="020B0400000000000000" pitchFamily="34" charset="-122"/>
                          <a:ea typeface="Adobe 黑体 Std R" panose="020B0400000000000000" pitchFamily="34" charset="-122"/>
                        </a:rPr>
                        <a:t>Q3</a:t>
                      </a:r>
                      <a:endParaRPr lang="en-US"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46%</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28%</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41%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10%</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31%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8%</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4%</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0.769489 </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extLst>
                  <a:ext uri="{0D108BD9-81ED-4DB2-BD59-A6C34878D82A}">
                    <a16:rowId xmlns:a16="http://schemas.microsoft.com/office/drawing/2014/main" val="10002"/>
                  </a:ext>
                </a:extLst>
              </a:tr>
              <a:tr h="323474">
                <a:tc>
                  <a:txBody>
                    <a:bodyPr/>
                    <a:lstStyle/>
                    <a:p>
                      <a:pPr algn="ctr" fontAlgn="ctr"/>
                      <a:r>
                        <a:rPr lang="zh-CN" altLang="en-US" sz="1200" u="none" strike="noStrike">
                          <a:effectLst/>
                          <a:latin typeface="Adobe 黑体 Std R" panose="020B0400000000000000" pitchFamily="34" charset="-122"/>
                          <a:ea typeface="Adobe 黑体 Std R" panose="020B0400000000000000" pitchFamily="34" charset="-122"/>
                        </a:rPr>
                        <a:t>范围</a:t>
                      </a:r>
                      <a:endParaRPr lang="zh-CN" altLang="en-US"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26%-46%</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dirty="0">
                          <a:effectLst/>
                          <a:latin typeface="Adobe 黑体 Std R" panose="020B0400000000000000" pitchFamily="34" charset="-122"/>
                          <a:ea typeface="Adobe 黑体 Std R" panose="020B0400000000000000" pitchFamily="34" charset="-122"/>
                        </a:rPr>
                        <a:t>11%-28%</a:t>
                      </a:r>
                      <a:endParaRPr lang="en-US" altLang="zh-CN" sz="1200" b="0" i="0" u="none" strike="noStrike" dirty="0">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21%-41%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1%-10%</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20%-31%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1%-8%</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0%-1%</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0%-4%</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tc>
                  <a:txBody>
                    <a:bodyPr/>
                    <a:lstStyle/>
                    <a:p>
                      <a:pPr algn="ctr" fontAlgn="ctr"/>
                      <a:r>
                        <a:rPr lang="en-US" altLang="zh-CN" sz="1200" u="none" strike="noStrike">
                          <a:effectLst/>
                          <a:latin typeface="Adobe 黑体 Std R" panose="020B0400000000000000" pitchFamily="34" charset="-122"/>
                          <a:ea typeface="Adobe 黑体 Std R" panose="020B0400000000000000" pitchFamily="34" charset="-122"/>
                        </a:rPr>
                        <a:t>0.696763-0.769489</a:t>
                      </a:r>
                      <a:endParaRPr lang="en-US" altLang="zh-CN" sz="1200" b="0" i="0" u="none" strike="noStrike">
                        <a:solidFill>
                          <a:srgbClr val="000000"/>
                        </a:solidFill>
                        <a:effectLst/>
                        <a:latin typeface="Adobe 黑体 Std R" panose="020B0400000000000000" pitchFamily="34" charset="-122"/>
                        <a:ea typeface="Adobe 黑体 Std R" panose="020B0400000000000000" pitchFamily="34" charset="-122"/>
                      </a:endParaRPr>
                    </a:p>
                  </a:txBody>
                  <a:tcPr marL="9525" marR="9525" marT="9525" marB="0" anchor="ctr"/>
                </a:tc>
                <a:extLst>
                  <a:ext uri="{0D108BD9-81ED-4DB2-BD59-A6C34878D82A}">
                    <a16:rowId xmlns:a16="http://schemas.microsoft.com/office/drawing/2014/main" val="10003"/>
                  </a:ext>
                </a:extLst>
              </a:tr>
              <a:tr h="323474">
                <a:tc>
                  <a:txBody>
                    <a:bodyPr/>
                    <a:lstStyle/>
                    <a:p>
                      <a:pPr algn="ctr" fontAlgn="ctr"/>
                      <a:r>
                        <a:rPr lang="zh-CN" altLang="en-US" sz="1200" b="1" u="none" strike="noStrike" dirty="0">
                          <a:solidFill>
                            <a:srgbClr val="FF0000"/>
                          </a:solidFill>
                          <a:effectLst/>
                          <a:latin typeface="Adobe 黑体 Std R" panose="020B0400000000000000" pitchFamily="34" charset="-122"/>
                          <a:ea typeface="Adobe 黑体 Std R" panose="020B0400000000000000" pitchFamily="34" charset="-122"/>
                        </a:rPr>
                        <a:t>中位数</a:t>
                      </a:r>
                      <a:endParaRPr lang="zh-CN" altLang="en-US"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0.37</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0.18</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0.31</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0.03</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0.26</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0.03</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0.01 </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0.01 </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tc>
                  <a:txBody>
                    <a:bodyPr/>
                    <a:lstStyle/>
                    <a:p>
                      <a:pPr algn="ctr" fontAlgn="ctr"/>
                      <a:r>
                        <a:rPr lang="en-US" altLang="zh-CN" sz="1200" b="1" u="none" strike="noStrike" dirty="0">
                          <a:solidFill>
                            <a:srgbClr val="FF0000"/>
                          </a:solidFill>
                          <a:effectLst/>
                          <a:latin typeface="Adobe 黑体 Std R" panose="020B0400000000000000" pitchFamily="34" charset="-122"/>
                          <a:ea typeface="Adobe 黑体 Std R" panose="020B0400000000000000" pitchFamily="34" charset="-122"/>
                        </a:rPr>
                        <a:t>0.737326</a:t>
                      </a:r>
                      <a:endParaRPr lang="en-US" altLang="zh-CN" sz="1200" b="1" i="0" u="none" strike="noStrike" dirty="0">
                        <a:solidFill>
                          <a:srgbClr val="FF0000"/>
                        </a:solidFill>
                        <a:effectLst/>
                        <a:latin typeface="Adobe 黑体 Std R" panose="020B0400000000000000" pitchFamily="34" charset="-122"/>
                        <a:ea typeface="Adobe 黑体 Std R" panose="020B0400000000000000" pitchFamily="34"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2" name="矩形 1"/>
          <p:cNvSpPr/>
          <p:nvPr/>
        </p:nvSpPr>
        <p:spPr>
          <a:xfrm>
            <a:off x="-2080048" y="3319905"/>
            <a:ext cx="1895475" cy="733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r>
              <a:rPr lang="zh-CN" altLang="en-US" dirty="0"/>
              <a:t>分照片</a:t>
            </a:r>
          </a:p>
        </p:txBody>
      </p:sp>
    </p:spTree>
    <p:extLst>
      <p:ext uri="{BB962C8B-B14F-4D97-AF65-F5344CB8AC3E}">
        <p14:creationId xmlns:p14="http://schemas.microsoft.com/office/powerpoint/2010/main" val="173244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E6D9F5A-8628-CBA2-2BE6-99F19CFC1575}"/>
              </a:ext>
            </a:extLst>
          </p:cNvPr>
          <p:cNvPicPr>
            <a:picLocks noChangeAspect="1"/>
          </p:cNvPicPr>
          <p:nvPr/>
        </p:nvPicPr>
        <p:blipFill>
          <a:blip r:embed="rId5"/>
          <a:srcRect b="46090"/>
          <a:stretch/>
        </p:blipFill>
        <p:spPr>
          <a:xfrm>
            <a:off x="990600" y="736466"/>
            <a:ext cx="2508695" cy="760746"/>
          </a:xfrm>
          <a:prstGeom prst="rect">
            <a:avLst/>
          </a:prstGeom>
        </p:spPr>
      </p:pic>
      <p:sp>
        <p:nvSpPr>
          <p:cNvPr id="3" name="文本框 2"/>
          <p:cNvSpPr txBox="1"/>
          <p:nvPr/>
        </p:nvSpPr>
        <p:spPr>
          <a:xfrm>
            <a:off x="526945" y="505634"/>
            <a:ext cx="4730115" cy="461665"/>
          </a:xfrm>
          <a:prstGeom prst="rect">
            <a:avLst/>
          </a:prstGeom>
          <a:noFill/>
        </p:spPr>
        <p:txBody>
          <a:bodyPr wrap="square" rtlCol="0">
            <a:spAutoFit/>
          </a:bodyPr>
          <a:lstStyle/>
          <a:p>
            <a:r>
              <a:rPr lang="en-US" altLang="zh-CN" sz="2400" b="1" dirty="0">
                <a:latin typeface="方正黑体简体" panose="02010601030101010101" pitchFamily="2" charset="-122"/>
                <a:ea typeface="方正黑体简体" panose="02010601030101010101" pitchFamily="2" charset="-122"/>
              </a:rPr>
              <a:t>5.3</a:t>
            </a:r>
            <a:r>
              <a:rPr lang="zh-CN" altLang="en-US" sz="2400" b="1" dirty="0">
                <a:latin typeface="方正黑体简体" panose="02010601030101010101" pitchFamily="2" charset="-122"/>
                <a:ea typeface="方正黑体简体" panose="02010601030101010101" pitchFamily="2" charset="-122"/>
              </a:rPr>
              <a:t>形成图像分析程序工具</a:t>
            </a:r>
          </a:p>
        </p:txBody>
      </p:sp>
      <p:graphicFrame>
        <p:nvGraphicFramePr>
          <p:cNvPr id="2" name="图示 1">
            <a:extLst>
              <a:ext uri="{FF2B5EF4-FFF2-40B4-BE49-F238E27FC236}">
                <a16:creationId xmlns:a16="http://schemas.microsoft.com/office/drawing/2014/main" id="{5229F504-E80D-C89E-0038-EDC89E7642CF}"/>
              </a:ext>
            </a:extLst>
          </p:cNvPr>
          <p:cNvGraphicFramePr/>
          <p:nvPr/>
        </p:nvGraphicFramePr>
        <p:xfrm>
          <a:off x="796742" y="1490617"/>
          <a:ext cx="10684058" cy="6865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文本框 6">
            <a:extLst>
              <a:ext uri="{FF2B5EF4-FFF2-40B4-BE49-F238E27FC236}">
                <a16:creationId xmlns:a16="http://schemas.microsoft.com/office/drawing/2014/main" id="{486D5AE1-895C-1335-0BF9-8E7385DB33AD}"/>
              </a:ext>
            </a:extLst>
          </p:cNvPr>
          <p:cNvSpPr txBox="1"/>
          <p:nvPr/>
        </p:nvSpPr>
        <p:spPr>
          <a:xfrm>
            <a:off x="9863137" y="3316775"/>
            <a:ext cx="2151063" cy="1754326"/>
          </a:xfrm>
          <a:prstGeom prst="rect">
            <a:avLst/>
          </a:prstGeom>
          <a:noFill/>
        </p:spPr>
        <p:txBody>
          <a:bodyPr wrap="square">
            <a:spAutoFit/>
          </a:bodyPr>
          <a:lstStyle/>
          <a:p>
            <a:r>
              <a:rPr lang="zh-CN" altLang="en-US" dirty="0"/>
              <a:t>工具帮助规划人员量化研究范围片区 所收集图像里面，视觉绿化、建筑、构成比例、画面丰富度</a:t>
            </a:r>
          </a:p>
        </p:txBody>
      </p:sp>
      <p:pic>
        <p:nvPicPr>
          <p:cNvPr id="4" name="bandicam 2024-10-16 23-28-39-209">
            <a:hlinkClick r:id="" action="ppaction://media"/>
            <a:extLst>
              <a:ext uri="{FF2B5EF4-FFF2-40B4-BE49-F238E27FC236}">
                <a16:creationId xmlns:a16="http://schemas.microsoft.com/office/drawing/2014/main" id="{72A5D3CE-FA53-CBBB-6B26-77B58564997D}"/>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01799" y="2285997"/>
            <a:ext cx="7988301" cy="4462215"/>
          </a:xfrm>
          <a:prstGeom prst="rect">
            <a:avLst/>
          </a:prstGeom>
        </p:spPr>
      </p:pic>
      <p:pic>
        <p:nvPicPr>
          <p:cNvPr id="6" name="图片 5">
            <a:extLst>
              <a:ext uri="{FF2B5EF4-FFF2-40B4-BE49-F238E27FC236}">
                <a16:creationId xmlns:a16="http://schemas.microsoft.com/office/drawing/2014/main" id="{C6A61AEA-28CE-9ED7-BE86-CFBD365A972C}"/>
              </a:ext>
            </a:extLst>
          </p:cNvPr>
          <p:cNvPicPr>
            <a:picLocks noChangeAspect="1"/>
          </p:cNvPicPr>
          <p:nvPr/>
        </p:nvPicPr>
        <p:blipFill>
          <a:blip r:embed="rId12" cstate="email">
            <a:extLst>
              <a:ext uri="{28A0092B-C50C-407E-A947-70E740481C1C}">
                <a14:useLocalDpi xmlns:a14="http://schemas.microsoft.com/office/drawing/2010/main"/>
              </a:ext>
            </a:extLst>
          </a:blip>
          <a:srcRect t="50984" r="14241" b="11558"/>
          <a:stretch/>
        </p:blipFill>
        <p:spPr>
          <a:xfrm>
            <a:off x="4523611" y="1076153"/>
            <a:ext cx="3230319" cy="352811"/>
          </a:xfrm>
          <a:prstGeom prst="rect">
            <a:avLst/>
          </a:prstGeom>
        </p:spPr>
      </p:pic>
      <p:pic>
        <p:nvPicPr>
          <p:cNvPr id="10" name="图片 9">
            <a:extLst>
              <a:ext uri="{FF2B5EF4-FFF2-40B4-BE49-F238E27FC236}">
                <a16:creationId xmlns:a16="http://schemas.microsoft.com/office/drawing/2014/main" id="{AC0655DD-ECF5-156A-8EFA-63AFF01844E0}"/>
              </a:ext>
            </a:extLst>
          </p:cNvPr>
          <p:cNvPicPr>
            <a:picLocks noChangeAspect="1"/>
          </p:cNvPicPr>
          <p:nvPr/>
        </p:nvPicPr>
        <p:blipFill>
          <a:blip r:embed="rId13"/>
          <a:srcRect l="4322" r="44896" b="65538"/>
          <a:stretch/>
        </p:blipFill>
        <p:spPr>
          <a:xfrm>
            <a:off x="8731145" y="255568"/>
            <a:ext cx="2470255" cy="942948"/>
          </a:xfrm>
          <a:prstGeom prst="rect">
            <a:avLst/>
          </a:prstGeom>
        </p:spPr>
      </p:pic>
      <p:pic>
        <p:nvPicPr>
          <p:cNvPr id="11" name="图片 10">
            <a:extLst>
              <a:ext uri="{FF2B5EF4-FFF2-40B4-BE49-F238E27FC236}">
                <a16:creationId xmlns:a16="http://schemas.microsoft.com/office/drawing/2014/main" id="{880C16F1-D195-6E7B-EF5C-2039ABB64A21}"/>
              </a:ext>
            </a:extLst>
          </p:cNvPr>
          <p:cNvPicPr>
            <a:picLocks noChangeAspect="1"/>
          </p:cNvPicPr>
          <p:nvPr/>
        </p:nvPicPr>
        <p:blipFill>
          <a:blip r:embed="rId12" cstate="email">
            <a:extLst>
              <a:ext uri="{28A0092B-C50C-407E-A947-70E740481C1C}">
                <a14:useLocalDpi xmlns:a14="http://schemas.microsoft.com/office/drawing/2010/main"/>
              </a:ext>
            </a:extLst>
          </a:blip>
          <a:srcRect t="26518" r="14241" b="38806"/>
          <a:stretch/>
        </p:blipFill>
        <p:spPr>
          <a:xfrm>
            <a:off x="8538266" y="1201858"/>
            <a:ext cx="2856012" cy="288759"/>
          </a:xfrm>
          <a:prstGeom prst="rect">
            <a:avLst/>
          </a:prstGeom>
        </p:spPr>
      </p:pic>
      <p:sp>
        <p:nvSpPr>
          <p:cNvPr id="12" name="矩形 11">
            <a:extLst>
              <a:ext uri="{FF2B5EF4-FFF2-40B4-BE49-F238E27FC236}">
                <a16:creationId xmlns:a16="http://schemas.microsoft.com/office/drawing/2014/main" id="{254CE9B7-74D7-434B-AB45-37884C86B240}"/>
              </a:ext>
            </a:extLst>
          </p:cNvPr>
          <p:cNvSpPr/>
          <p:nvPr/>
        </p:nvSpPr>
        <p:spPr>
          <a:xfrm>
            <a:off x="9690100" y="6436428"/>
            <a:ext cx="902811" cy="307777"/>
          </a:xfrm>
          <a:prstGeom prst="rect">
            <a:avLst/>
          </a:prstGeom>
        </p:spPr>
        <p:txBody>
          <a:bodyPr wrap="none">
            <a:spAutoFit/>
          </a:bodyPr>
          <a:lstStyle/>
          <a:p>
            <a:r>
              <a:rPr lang="zh-CN" altLang="en-US" sz="1400" dirty="0"/>
              <a:t>操作视频</a:t>
            </a:r>
          </a:p>
        </p:txBody>
      </p:sp>
    </p:spTree>
    <p:extLst>
      <p:ext uri="{BB962C8B-B14F-4D97-AF65-F5344CB8AC3E}">
        <p14:creationId xmlns:p14="http://schemas.microsoft.com/office/powerpoint/2010/main" val="9228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DA673D-0889-47B5-BC89-77269D983B51}"/>
              </a:ext>
            </a:extLst>
          </p:cNvPr>
          <p:cNvPicPr>
            <a:picLocks noChangeAspect="1"/>
          </p:cNvPicPr>
          <p:nvPr/>
        </p:nvPicPr>
        <p:blipFill>
          <a:blip r:embed="rId2"/>
          <a:stretch>
            <a:fillRect/>
          </a:stretch>
        </p:blipFill>
        <p:spPr>
          <a:xfrm>
            <a:off x="1604962" y="361950"/>
            <a:ext cx="8982075" cy="6134100"/>
          </a:xfrm>
          <a:prstGeom prst="rect">
            <a:avLst/>
          </a:prstGeom>
        </p:spPr>
      </p:pic>
    </p:spTree>
    <p:extLst>
      <p:ext uri="{BB962C8B-B14F-4D97-AF65-F5344CB8AC3E}">
        <p14:creationId xmlns:p14="http://schemas.microsoft.com/office/powerpoint/2010/main" val="2328121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EF0E8F-8FCF-4CF6-B7D3-BB7FB92B14EA}"/>
              </a:ext>
            </a:extLst>
          </p:cNvPr>
          <p:cNvPicPr>
            <a:picLocks noChangeAspect="1"/>
          </p:cNvPicPr>
          <p:nvPr/>
        </p:nvPicPr>
        <p:blipFill>
          <a:blip r:embed="rId2"/>
          <a:stretch>
            <a:fillRect/>
          </a:stretch>
        </p:blipFill>
        <p:spPr>
          <a:xfrm>
            <a:off x="1590675" y="409575"/>
            <a:ext cx="9010650" cy="6038850"/>
          </a:xfrm>
          <a:prstGeom prst="rect">
            <a:avLst/>
          </a:prstGeom>
        </p:spPr>
      </p:pic>
    </p:spTree>
    <p:extLst>
      <p:ext uri="{BB962C8B-B14F-4D97-AF65-F5344CB8AC3E}">
        <p14:creationId xmlns:p14="http://schemas.microsoft.com/office/powerpoint/2010/main" val="2504010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251" y="-762034"/>
            <a:ext cx="15415098" cy="15415098"/>
          </a:xfrm>
          <a:prstGeom prst="ellipse">
            <a:avLst/>
          </a:prstGeom>
          <a:solidFill>
            <a:srgbClr val="5197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3" name="椭圆 2"/>
          <p:cNvSpPr/>
          <p:nvPr/>
        </p:nvSpPr>
        <p:spPr>
          <a:xfrm>
            <a:off x="-1420238" y="-2632954"/>
            <a:ext cx="7846979" cy="7846979"/>
          </a:xfrm>
          <a:prstGeom prst="ellipse">
            <a:avLst/>
          </a:prstGeom>
          <a:solidFill>
            <a:srgbClr val="CBE0F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
              <a:ea typeface="微软雅黑" panose="020B0503020204020204" pitchFamily="34" charset="-122"/>
              <a:cs typeface="+mn-ea"/>
              <a:sym typeface=""/>
            </a:endParaRPr>
          </a:p>
        </p:txBody>
      </p:sp>
      <p:sp>
        <p:nvSpPr>
          <p:cNvPr id="4" name="文本框 3"/>
          <p:cNvSpPr txBox="1"/>
          <p:nvPr/>
        </p:nvSpPr>
        <p:spPr>
          <a:xfrm>
            <a:off x="8492318" y="4201621"/>
            <a:ext cx="2031325" cy="1200329"/>
          </a:xfrm>
          <a:prstGeom prst="rect">
            <a:avLst/>
          </a:prstGeom>
          <a:noFill/>
        </p:spPr>
        <p:txBody>
          <a:bodyPr wrap="none" rtlCol="0">
            <a:spAutoFit/>
          </a:bodyPr>
          <a:lstStyle/>
          <a:p>
            <a:pPr algn="ctr"/>
            <a:r>
              <a:rPr lang="zh-CN" altLang="en-US" sz="7200" dirty="0">
                <a:solidFill>
                  <a:schemeClr val="bg1"/>
                </a:solidFill>
                <a:latin typeface=""/>
                <a:ea typeface="微软雅黑" panose="020B0503020204020204" pitchFamily="34" charset="-122"/>
                <a:cs typeface="+mn-ea"/>
                <a:sym typeface=""/>
              </a:rPr>
              <a:t>谢谢</a:t>
            </a:r>
          </a:p>
        </p:txBody>
      </p:sp>
      <p:cxnSp>
        <p:nvCxnSpPr>
          <p:cNvPr id="6" name="直接连接符 5"/>
          <p:cNvCxnSpPr/>
          <p:nvPr/>
        </p:nvCxnSpPr>
        <p:spPr>
          <a:xfrm>
            <a:off x="8492318" y="5401950"/>
            <a:ext cx="20313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1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37110F7-23A8-4177-84CC-FDA6766E787C}"/>
              </a:ext>
            </a:extLst>
          </p:cNvPr>
          <p:cNvSpPr txBox="1"/>
          <p:nvPr/>
        </p:nvSpPr>
        <p:spPr>
          <a:xfrm>
            <a:off x="149469" y="1208665"/>
            <a:ext cx="11641016" cy="4832092"/>
          </a:xfrm>
          <a:prstGeom prst="rect">
            <a:avLst/>
          </a:prstGeom>
          <a:noFill/>
        </p:spPr>
        <p:txBody>
          <a:bodyPr wrap="square">
            <a:spAutoFit/>
          </a:bodyPr>
          <a:lstStyle/>
          <a:p>
            <a:r>
              <a:rPr lang="zh-CN" altLang="en-US" sz="1400" dirty="0"/>
              <a:t>参考文献</a:t>
            </a:r>
            <a:endParaRPr lang="en-US" altLang="zh-CN" sz="1400" dirty="0"/>
          </a:p>
          <a:p>
            <a:endParaRPr lang="zh-CN" altLang="en-US" sz="1400" dirty="0"/>
          </a:p>
          <a:p>
            <a:r>
              <a:rPr lang="en-US" altLang="zh-CN" sz="1400" u="sng" strike="noStrike" dirty="0">
                <a:effectLst/>
              </a:rPr>
              <a:t>[1 ]</a:t>
            </a:r>
            <a:r>
              <a:rPr lang="zh-CN" altLang="en-US" sz="1400" dirty="0"/>
              <a:t>韩君伟</a:t>
            </a:r>
            <a:r>
              <a:rPr lang="en-US" altLang="zh-CN" sz="1400" dirty="0"/>
              <a:t>, </a:t>
            </a:r>
            <a:r>
              <a:rPr lang="zh-CN" altLang="en-US" sz="1400" dirty="0"/>
              <a:t>董靓</a:t>
            </a:r>
            <a:r>
              <a:rPr lang="en-US" altLang="zh-CN" sz="1400" dirty="0"/>
              <a:t>. 2015, </a:t>
            </a:r>
            <a:r>
              <a:rPr lang="zh-CN" altLang="en-US" sz="1400" dirty="0"/>
              <a:t>街道景观视觉评价量化指标及其有效性分析</a:t>
            </a:r>
            <a:r>
              <a:rPr lang="en-US" altLang="zh-CN" sz="1400" dirty="0"/>
              <a:t>[J]. </a:t>
            </a:r>
            <a:r>
              <a:rPr lang="zh-CN" altLang="en-US" sz="1400" dirty="0"/>
              <a:t>西南交通大学学报</a:t>
            </a:r>
            <a:r>
              <a:rPr lang="en-US" altLang="zh-CN" sz="1400" dirty="0"/>
              <a:t>, 50(4):764-769. [DOI: 10.3969/j.issn.0258-2724.2015.04.028]</a:t>
            </a:r>
          </a:p>
          <a:p>
            <a:r>
              <a:rPr lang="en-US" altLang="zh-CN" sz="1400" u="sng" strike="noStrike" dirty="0">
                <a:effectLst/>
              </a:rPr>
              <a:t>[2]</a:t>
            </a:r>
            <a:r>
              <a:rPr lang="en-US" altLang="zh-CN" sz="1400" dirty="0"/>
              <a:t>Chen, L.-C., Papandreou, G., Kokkinos, I., Murphy, K., &amp; Yuille, A. L. (2018). </a:t>
            </a:r>
            <a:r>
              <a:rPr lang="en-US" altLang="zh-CN" sz="1400" dirty="0" err="1"/>
              <a:t>DeepLab</a:t>
            </a:r>
            <a:r>
              <a:rPr lang="en-US" altLang="zh-CN" sz="1400" dirty="0"/>
              <a:t>: Semantic image segmentation with deep convolutional nets, </a:t>
            </a:r>
            <a:r>
              <a:rPr lang="en-US" altLang="zh-CN" sz="1400" dirty="0" err="1"/>
              <a:t>atrous</a:t>
            </a:r>
            <a:r>
              <a:rPr lang="en-US" altLang="zh-CN" sz="1400" dirty="0"/>
              <a:t> convolution, and fully connected CRFs. IEEE Transactions on Pattern Analysis and Machine Intelligence, 40(4), 834–848.</a:t>
            </a:r>
          </a:p>
          <a:p>
            <a:r>
              <a:rPr lang="en-US" altLang="zh-CN" sz="1400" u="sng" strike="noStrike" dirty="0">
                <a:effectLst/>
              </a:rPr>
              <a:t>[3]</a:t>
            </a:r>
            <a:r>
              <a:rPr lang="en-US" altLang="zh-CN" sz="1400" dirty="0"/>
              <a:t>Wang, Q., Chen, Y., &amp; Han, J. (2019). Scene parsing using </a:t>
            </a:r>
            <a:r>
              <a:rPr lang="en-US" altLang="zh-CN" sz="1400" dirty="0" err="1"/>
              <a:t>PSPNet</a:t>
            </a:r>
            <a:r>
              <a:rPr lang="en-US" altLang="zh-CN" sz="1400" dirty="0"/>
              <a:t> for street-level imagery analysis. ISPRS Journal of Photogrammetry and Remote Sensing, 152, 10–20.</a:t>
            </a:r>
          </a:p>
          <a:p>
            <a:r>
              <a:rPr lang="en-US" altLang="zh-CN" sz="1400" u="sng" strike="noStrike" dirty="0">
                <a:effectLst/>
              </a:rPr>
              <a:t>[4]</a:t>
            </a:r>
            <a:r>
              <a:rPr lang="zh-CN" altLang="en-US" sz="1400" dirty="0"/>
              <a:t>郑屹</a:t>
            </a:r>
            <a:r>
              <a:rPr lang="en-US" altLang="zh-CN" sz="1400" dirty="0"/>
              <a:t>, </a:t>
            </a:r>
            <a:r>
              <a:rPr lang="zh-CN" altLang="en-US" sz="1400" dirty="0"/>
              <a:t>杨俊宴</a:t>
            </a:r>
            <a:r>
              <a:rPr lang="en-US" altLang="zh-CN" sz="1400" dirty="0"/>
              <a:t>. </a:t>
            </a:r>
            <a:r>
              <a:rPr lang="zh-CN" altLang="en-US" sz="1400" dirty="0"/>
              <a:t>基于大规模街景图片人工智能分析的精细化城市修补方法研究</a:t>
            </a:r>
            <a:r>
              <a:rPr lang="en-US" altLang="zh-CN" sz="1400" dirty="0"/>
              <a:t>[J]. </a:t>
            </a:r>
            <a:r>
              <a:rPr lang="zh-CN" altLang="en-US" sz="1400" dirty="0"/>
              <a:t>中国园林</a:t>
            </a:r>
            <a:r>
              <a:rPr lang="en-US" altLang="zh-CN" sz="1400" dirty="0"/>
              <a:t>, 2020, 36(8):73-77. [DOI:10.14085/j.fjyl.2020.11.0110.06]</a:t>
            </a:r>
          </a:p>
          <a:p>
            <a:r>
              <a:rPr lang="en-US" altLang="zh-CN" sz="1400" dirty="0"/>
              <a:t>[ Zheng Y, Yang J Y. Research on elaborate urban repair planning approach based on AI analysis of large-scale street-view big data[J]. Chinese Landscape Architecture, 2020, 36(8):73-77. ] DOI:10.19775/j.cla.2020.08.0073</a:t>
            </a:r>
          </a:p>
          <a:p>
            <a:r>
              <a:rPr lang="en-US" altLang="zh-CN" sz="1400" u="sng" strike="noStrike" dirty="0">
                <a:effectLst/>
              </a:rPr>
              <a:t>[5] </a:t>
            </a:r>
            <a:r>
              <a:rPr lang="en-US" altLang="zh-CN" sz="1400" dirty="0"/>
              <a:t>Zhang, J., Zhao, X., &amp; Wang, Y. (2020). Urban green coverage assessment using deep learning: A case study with U-Net on street view imagery. Urban Forestry &amp; Urban Greening, 48, 126576.</a:t>
            </a:r>
          </a:p>
          <a:p>
            <a:r>
              <a:rPr lang="en-US" altLang="zh-CN" sz="1400" u="sng" strike="noStrike" dirty="0">
                <a:effectLst/>
              </a:rPr>
              <a:t>[6]</a:t>
            </a:r>
            <a:r>
              <a:rPr lang="zh-CN" altLang="en-US" sz="1400" dirty="0"/>
              <a:t>叶宇</a:t>
            </a:r>
            <a:r>
              <a:rPr lang="en-US" altLang="zh-CN" sz="1400" dirty="0"/>
              <a:t>,</a:t>
            </a:r>
            <a:r>
              <a:rPr lang="zh-CN" altLang="en-US" sz="1400" dirty="0"/>
              <a:t>张昭希</a:t>
            </a:r>
            <a:r>
              <a:rPr lang="en-US" altLang="zh-CN" sz="1400" dirty="0"/>
              <a:t>,</a:t>
            </a:r>
            <a:r>
              <a:rPr lang="zh-CN" altLang="en-US" sz="1400" dirty="0"/>
              <a:t>张啸虎</a:t>
            </a:r>
            <a:r>
              <a:rPr lang="en-US" altLang="zh-CN" sz="1400" dirty="0"/>
              <a:t>,</a:t>
            </a:r>
            <a:r>
              <a:rPr lang="zh-CN" altLang="en-US" sz="1400" dirty="0"/>
              <a:t>曾伟</a:t>
            </a:r>
            <a:r>
              <a:rPr lang="en-US" altLang="zh-CN" sz="1400" dirty="0"/>
              <a:t>, 2019.</a:t>
            </a:r>
            <a:r>
              <a:rPr lang="zh-CN" altLang="en-US" sz="1400" dirty="0"/>
              <a:t>国际城市规划</a:t>
            </a:r>
            <a:r>
              <a:rPr lang="en-US" altLang="zh-CN" sz="1400" dirty="0"/>
              <a:t>. </a:t>
            </a:r>
            <a:r>
              <a:rPr lang="zh-CN" altLang="en-US" sz="1400" dirty="0"/>
              <a:t>人本尺度的街道空间品质测度</a:t>
            </a:r>
            <a:r>
              <a:rPr lang="en-US" altLang="zh-CN" sz="1400" dirty="0"/>
              <a:t>——</a:t>
            </a:r>
            <a:r>
              <a:rPr lang="zh-CN" altLang="en-US" sz="1400" dirty="0"/>
              <a:t>结合街景数据和新分析技术的大规模、高精度评价框架</a:t>
            </a:r>
            <a:r>
              <a:rPr lang="en-US" altLang="zh-CN" sz="1400" dirty="0"/>
              <a:t>1673-9493 . [DOI: 10.22217/upi.2018.490]</a:t>
            </a:r>
          </a:p>
          <a:p>
            <a:r>
              <a:rPr lang="en-US" altLang="zh-CN" sz="1400" u="sng" strike="noStrike" dirty="0">
                <a:effectLst/>
              </a:rPr>
              <a:t>[7]</a:t>
            </a:r>
            <a:r>
              <a:rPr lang="zh-CN" altLang="en-US" sz="1400" dirty="0"/>
              <a:t>张帆，刘瑜</a:t>
            </a:r>
            <a:r>
              <a:rPr lang="en-US" altLang="zh-CN" sz="1400" dirty="0"/>
              <a:t>,2021. </a:t>
            </a:r>
            <a:r>
              <a:rPr lang="zh-CN" altLang="en-US" sz="1400" dirty="0"/>
              <a:t>遥感学报</a:t>
            </a:r>
            <a:r>
              <a:rPr lang="en-US" altLang="zh-CN" sz="1400" dirty="0"/>
              <a:t>.</a:t>
            </a:r>
            <a:r>
              <a:rPr lang="zh-CN" altLang="en-US" sz="1400" dirty="0"/>
              <a:t>街景影像</a:t>
            </a:r>
            <a:r>
              <a:rPr lang="en-US" altLang="zh-CN" sz="1400" dirty="0"/>
              <a:t>——</a:t>
            </a:r>
            <a:r>
              <a:rPr lang="zh-CN" altLang="en-US" sz="1400" dirty="0"/>
              <a:t>基于人工智能的方法与应用</a:t>
            </a:r>
            <a:r>
              <a:rPr lang="en-US" altLang="zh-CN" sz="1400" dirty="0"/>
              <a:t>. [DOI: 10.11834/jrs.20200236]</a:t>
            </a:r>
          </a:p>
          <a:p>
            <a:r>
              <a:rPr lang="en-US" altLang="zh-CN" sz="1400" u="sng" strike="noStrike" dirty="0">
                <a:effectLst/>
              </a:rPr>
              <a:t>[8]</a:t>
            </a:r>
            <a:r>
              <a:rPr lang="zh-CN" altLang="en-US" sz="1400" dirty="0"/>
              <a:t>黄竞雄</a:t>
            </a:r>
            <a:r>
              <a:rPr lang="en-US" altLang="zh-CN" sz="1400" dirty="0"/>
              <a:t>, </a:t>
            </a:r>
            <a:r>
              <a:rPr lang="zh-CN" altLang="en-US" sz="1400" dirty="0"/>
              <a:t>梁嘉祺</a:t>
            </a:r>
            <a:r>
              <a:rPr lang="en-US" altLang="zh-CN" sz="1400" dirty="0"/>
              <a:t>, </a:t>
            </a:r>
            <a:r>
              <a:rPr lang="zh-CN" altLang="en-US" sz="1400" dirty="0"/>
              <a:t>杨盟盛</a:t>
            </a:r>
            <a:r>
              <a:rPr lang="en-US" altLang="zh-CN" sz="1400" dirty="0"/>
              <a:t>, </a:t>
            </a:r>
            <a:r>
              <a:rPr lang="zh-CN" altLang="en-US" sz="1400" dirty="0"/>
              <a:t>李渊</a:t>
            </a:r>
            <a:r>
              <a:rPr lang="en-US" altLang="zh-CN" sz="1400" dirty="0"/>
              <a:t>, 2024.</a:t>
            </a:r>
            <a:r>
              <a:rPr lang="zh-CN" altLang="en-US" sz="1400" dirty="0"/>
              <a:t>基于街景图像的旅游地街道空间视觉品质评价方法</a:t>
            </a:r>
            <a:r>
              <a:rPr lang="en-US" altLang="zh-CN" sz="1400" dirty="0"/>
              <a:t>. </a:t>
            </a:r>
            <a:r>
              <a:rPr lang="zh-CN" altLang="en-US" sz="1400" dirty="0"/>
              <a:t>地球信息科学</a:t>
            </a:r>
            <a:r>
              <a:rPr lang="en-US" altLang="zh-CN" sz="1400" dirty="0"/>
              <a:t>, 352-366. [DOI: 10.12082/dqxxkx.2024.220404]</a:t>
            </a:r>
          </a:p>
          <a:p>
            <a:r>
              <a:rPr lang="en-US" altLang="zh-CN" sz="1400" u="sng" strike="noStrike" dirty="0">
                <a:effectLst/>
              </a:rPr>
              <a:t>[9]</a:t>
            </a:r>
            <a:r>
              <a:rPr lang="zh-CN" altLang="en-US" sz="1400" dirty="0"/>
              <a:t>杨玉茹</a:t>
            </a:r>
            <a:r>
              <a:rPr lang="en-US" altLang="zh-CN" sz="1400" dirty="0"/>
              <a:t>,2022.</a:t>
            </a:r>
            <a:r>
              <a:rPr lang="zh-CN" altLang="en-US" sz="1400" dirty="0"/>
              <a:t>基于街景图像和机器学习的街道空间品质评价与优化研究</a:t>
            </a:r>
            <a:r>
              <a:rPr lang="en-US" altLang="zh-CN" sz="1400" dirty="0"/>
              <a:t>——</a:t>
            </a:r>
            <a:r>
              <a:rPr lang="zh-CN" altLang="en-US" sz="1400" dirty="0"/>
              <a:t>以广州市老城区为例</a:t>
            </a:r>
            <a:r>
              <a:rPr lang="en-US" altLang="zh-CN" sz="1400" dirty="0"/>
              <a:t>[D]. </a:t>
            </a:r>
            <a:r>
              <a:rPr lang="zh-CN" altLang="en-US" sz="1400" dirty="0"/>
              <a:t>广东</a:t>
            </a:r>
            <a:r>
              <a:rPr lang="en-US" altLang="zh-CN" sz="1400" dirty="0"/>
              <a:t>:</a:t>
            </a:r>
            <a:r>
              <a:rPr lang="zh-CN" altLang="en-US" sz="1400" dirty="0"/>
              <a:t>华南理工大学</a:t>
            </a:r>
            <a:r>
              <a:rPr lang="en-US" altLang="zh-CN" sz="1400" dirty="0"/>
              <a:t>,2022.</a:t>
            </a:r>
          </a:p>
          <a:p>
            <a:endParaRPr lang="en-US" altLang="zh-CN" sz="1400" dirty="0"/>
          </a:p>
        </p:txBody>
      </p:sp>
      <p:sp>
        <p:nvSpPr>
          <p:cNvPr id="4" name="文本框 3">
            <a:extLst>
              <a:ext uri="{FF2B5EF4-FFF2-40B4-BE49-F238E27FC236}">
                <a16:creationId xmlns:a16="http://schemas.microsoft.com/office/drawing/2014/main" id="{45E99BA9-C3AC-43EC-85B2-DB73D55DB36C}"/>
              </a:ext>
            </a:extLst>
          </p:cNvPr>
          <p:cNvSpPr txBox="1"/>
          <p:nvPr/>
        </p:nvSpPr>
        <p:spPr>
          <a:xfrm>
            <a:off x="526945" y="505634"/>
            <a:ext cx="4730115" cy="461665"/>
          </a:xfrm>
          <a:prstGeom prst="rect">
            <a:avLst/>
          </a:prstGeom>
          <a:noFill/>
        </p:spPr>
        <p:txBody>
          <a:bodyPr wrap="square" rtlCol="0">
            <a:spAutoFit/>
          </a:bodyPr>
          <a:lstStyle/>
          <a:p>
            <a:r>
              <a:rPr lang="zh-CN" altLang="en-US" sz="2400" b="1" dirty="0">
                <a:latin typeface="方正黑体简体" panose="02010601030101010101" pitchFamily="2" charset="-122"/>
                <a:ea typeface="方正黑体简体" panose="02010601030101010101" pitchFamily="2" charset="-122"/>
              </a:rPr>
              <a:t>附表二</a:t>
            </a:r>
          </a:p>
        </p:txBody>
      </p:sp>
    </p:spTree>
    <p:extLst>
      <p:ext uri="{BB962C8B-B14F-4D97-AF65-F5344CB8AC3E}">
        <p14:creationId xmlns:p14="http://schemas.microsoft.com/office/powerpoint/2010/main" val="215962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05907DA-8952-4387-A77F-847090936E53}"/>
              </a:ext>
            </a:extLst>
          </p:cNvPr>
          <p:cNvSpPr/>
          <p:nvPr/>
        </p:nvSpPr>
        <p:spPr>
          <a:xfrm>
            <a:off x="603349" y="465464"/>
            <a:ext cx="3202835" cy="523220"/>
          </a:xfrm>
          <a:prstGeom prst="rect">
            <a:avLst/>
          </a:prstGeom>
          <a:solidFill>
            <a:schemeClr val="bg1"/>
          </a:solidFill>
        </p:spPr>
        <p:txBody>
          <a:bodyPr wrap="square">
            <a:spAutoFit/>
          </a:bodyPr>
          <a:lstStyle/>
          <a:p>
            <a:r>
              <a:rPr lang="zh-CN" altLang="en-US" sz="2800" b="1" dirty="0">
                <a:latin typeface="微软雅黑" panose="020B0503020204020204" pitchFamily="34" charset="-122"/>
                <a:ea typeface="微软雅黑" panose="020B0503020204020204" pitchFamily="34" charset="-122"/>
                <a:sym typeface=""/>
              </a:rPr>
              <a:t>一、研究背景</a:t>
            </a:r>
            <a:endParaRPr lang="ko-KR" altLang="en-US" sz="2800" b="1" dirty="0">
              <a:latin typeface="微软雅黑" panose="020B0503020204020204" pitchFamily="34" charset="-122"/>
              <a:sym typeface=""/>
            </a:endParaRPr>
          </a:p>
        </p:txBody>
      </p:sp>
      <p:sp>
        <p:nvSpPr>
          <p:cNvPr id="8" name="Slide Number Placeholder 13">
            <a:extLst>
              <a:ext uri="{FF2B5EF4-FFF2-40B4-BE49-F238E27FC236}">
                <a16:creationId xmlns:a16="http://schemas.microsoft.com/office/drawing/2014/main" id="{1122F34E-2F6A-478A-926B-B4EF378B56E2}"/>
              </a:ext>
            </a:extLst>
          </p:cNvPr>
          <p:cNvSpPr txBox="1">
            <a:spLocks/>
          </p:cNvSpPr>
          <p:nvPr/>
        </p:nvSpPr>
        <p:spPr>
          <a:xfrm>
            <a:off x="11590338" y="6518275"/>
            <a:ext cx="601662" cy="150813"/>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
                <a:ea typeface="微软雅黑" panose="020B0503020204020204" pitchFamily="34" charset="-122"/>
                <a:sym typeface=""/>
              </a:rPr>
              <a:t>页码</a:t>
            </a:r>
            <a:endParaRPr lang="ko-KR" altLang="en-US" b="1" dirty="0">
              <a:latin typeface=""/>
              <a:sym typeface=""/>
            </a:endParaRPr>
          </a:p>
        </p:txBody>
      </p:sp>
      <p:sp>
        <p:nvSpPr>
          <p:cNvPr id="9" name="文本框 8">
            <a:extLst>
              <a:ext uri="{FF2B5EF4-FFF2-40B4-BE49-F238E27FC236}">
                <a16:creationId xmlns:a16="http://schemas.microsoft.com/office/drawing/2014/main" id="{4E6774FF-5964-4A59-B83D-62637AB54489}"/>
              </a:ext>
            </a:extLst>
          </p:cNvPr>
          <p:cNvSpPr txBox="1"/>
          <p:nvPr/>
        </p:nvSpPr>
        <p:spPr>
          <a:xfrm>
            <a:off x="496538" y="1233062"/>
            <a:ext cx="10770834" cy="1341906"/>
          </a:xfrm>
          <a:prstGeom prst="rect">
            <a:avLst/>
          </a:prstGeom>
          <a:noFill/>
        </p:spPr>
        <p:txBody>
          <a:bodyPr wrap="square" rtlCol="0">
            <a:spAutoFit/>
          </a:bodyPr>
          <a:lstStyle/>
          <a:p>
            <a:pPr marL="285750" indent="-285750">
              <a:lnSpc>
                <a:spcPct val="130000"/>
              </a:lnSpc>
              <a:buFont typeface="Wingdings" panose="05000000000000000000" pitchFamily="2" charset="2"/>
              <a:buChar char="n"/>
            </a:pPr>
            <a:r>
              <a:rPr lang="zh-CN" altLang="en-US" sz="1600" b="1" dirty="0"/>
              <a:t>研究背景</a:t>
            </a:r>
            <a:endParaRPr lang="en-US" altLang="zh-CN" sz="1600" b="1" dirty="0"/>
          </a:p>
          <a:p>
            <a:pPr indent="457200" algn="just">
              <a:lnSpc>
                <a:spcPct val="130000"/>
              </a:lnSpc>
            </a:pPr>
            <a:r>
              <a:rPr lang="zh-CN" altLang="en-US" sz="1600" dirty="0"/>
              <a:t>街道景观评估是城市规划与设计中至关重要的一环。传统的街道景观评估方法通常依赖于人工调查与主观判断，耗时耗力且难以量化，容易出现主观偏差。随着计算机视觉技术的不断发展，图像分割技术逐渐成为了一种有效的手段，能够对街道景观进行精准的分析，为城市规划带来了更为准确、系统的街道景观评估手段</a:t>
            </a:r>
          </a:p>
        </p:txBody>
      </p:sp>
      <p:sp>
        <p:nvSpPr>
          <p:cNvPr id="13" name="文本框 12">
            <a:extLst>
              <a:ext uri="{FF2B5EF4-FFF2-40B4-BE49-F238E27FC236}">
                <a16:creationId xmlns:a16="http://schemas.microsoft.com/office/drawing/2014/main" id="{397D8195-3FC6-4BC3-BB37-0F68995442DA}"/>
              </a:ext>
            </a:extLst>
          </p:cNvPr>
          <p:cNvSpPr txBox="1"/>
          <p:nvPr/>
        </p:nvSpPr>
        <p:spPr>
          <a:xfrm>
            <a:off x="496538" y="2971064"/>
            <a:ext cx="11093799" cy="2942409"/>
          </a:xfrm>
          <a:prstGeom prst="rect">
            <a:avLst/>
          </a:prstGeom>
          <a:noFill/>
        </p:spPr>
        <p:txBody>
          <a:bodyPr wrap="square" rtlCol="0">
            <a:spAutoFit/>
          </a:bodyPr>
          <a:lstStyle/>
          <a:p>
            <a:pPr marL="285750" indent="-285750">
              <a:lnSpc>
                <a:spcPct val="130000"/>
              </a:lnSpc>
              <a:buFont typeface="Wingdings" panose="05000000000000000000" pitchFamily="2" charset="2"/>
              <a:buChar char="n"/>
            </a:pPr>
            <a:r>
              <a:rPr lang="zh-CN" altLang="en-US" sz="1600" b="1" dirty="0">
                <a:latin typeface="+mn-ea"/>
              </a:rPr>
              <a:t>研究目标</a:t>
            </a:r>
            <a:endParaRPr lang="en-US" altLang="zh-CN" sz="1600" b="1" dirty="0">
              <a:latin typeface="+mn-ea"/>
            </a:endParaRPr>
          </a:p>
          <a:p>
            <a:pPr marL="342900" indent="-342900">
              <a:lnSpc>
                <a:spcPct val="130000"/>
              </a:lnSpc>
              <a:buFont typeface="+mj-lt"/>
              <a:buAutoNum type="arabicPeriod"/>
            </a:pPr>
            <a:r>
              <a:rPr lang="zh-CN" altLang="en-US" sz="1600" dirty="0">
                <a:latin typeface="+mn-ea"/>
              </a:rPr>
              <a:t>基于图像分割的</a:t>
            </a:r>
            <a:r>
              <a:rPr lang="zh-CN" altLang="en-US" sz="1600" b="1" dirty="0">
                <a:latin typeface="+mn-ea"/>
              </a:rPr>
              <a:t>街道景观评估模型</a:t>
            </a:r>
            <a:r>
              <a:rPr lang="zh-CN" altLang="en-US" sz="1600" dirty="0">
                <a:latin typeface="+mn-ea"/>
              </a:rPr>
              <a:t>：成功构建并优化基于图像分割技术的街道景观评估模型，能够准确地将厦门市街道景观图像分割为不同的区域，并提取关键景观特征</a:t>
            </a:r>
          </a:p>
          <a:p>
            <a:pPr marL="342900" indent="-342900">
              <a:lnSpc>
                <a:spcPct val="130000"/>
              </a:lnSpc>
              <a:buFont typeface="+mj-lt"/>
              <a:buAutoNum type="arabicPeriod"/>
            </a:pPr>
            <a:r>
              <a:rPr lang="zh-CN" altLang="en-US" sz="1600" b="1" dirty="0">
                <a:latin typeface="+mn-ea"/>
              </a:rPr>
              <a:t>景观特征数据库</a:t>
            </a:r>
            <a:r>
              <a:rPr lang="zh-CN" altLang="en-US" sz="1600" dirty="0">
                <a:latin typeface="+mn-ea"/>
              </a:rPr>
              <a:t>：建立包含街道景观品质评价打分、绿视率、天空率等多个景观特征的数据库，为城市规划与设计提供数据支持</a:t>
            </a:r>
            <a:endParaRPr lang="en-US" altLang="zh-CN" sz="1600" dirty="0">
              <a:latin typeface="+mn-ea"/>
            </a:endParaRPr>
          </a:p>
          <a:p>
            <a:pPr marL="342900" indent="-342900">
              <a:lnSpc>
                <a:spcPct val="130000"/>
              </a:lnSpc>
              <a:buFont typeface="+mj-lt"/>
              <a:buAutoNum type="arabicPeriod"/>
            </a:pPr>
            <a:r>
              <a:rPr lang="zh-CN" altLang="en-US" sz="1600" b="1" dirty="0">
                <a:latin typeface="+mn-ea"/>
              </a:rPr>
              <a:t>图像分割工具：</a:t>
            </a:r>
            <a:r>
              <a:rPr lang="zh-CN" altLang="en-US" sz="1600" dirty="0">
                <a:latin typeface="+mn-ea"/>
              </a:rPr>
              <a:t>分割街景图像获取图像分析数据结果</a:t>
            </a:r>
          </a:p>
          <a:p>
            <a:pPr marL="285750" indent="-285750">
              <a:lnSpc>
                <a:spcPct val="130000"/>
              </a:lnSpc>
              <a:buFont typeface="Wingdings" panose="05000000000000000000" pitchFamily="2" charset="2"/>
              <a:buChar char="n"/>
            </a:pPr>
            <a:r>
              <a:rPr lang="zh-CN" altLang="en-US" sz="1600" b="1" dirty="0">
                <a:latin typeface="+mn-ea"/>
              </a:rPr>
              <a:t>应用场景</a:t>
            </a:r>
            <a:endParaRPr lang="en-US" altLang="zh-CN" sz="1600" b="1" dirty="0">
              <a:latin typeface="+mn-ea"/>
            </a:endParaRPr>
          </a:p>
          <a:p>
            <a:pPr marL="342900" indent="-342900">
              <a:lnSpc>
                <a:spcPct val="130000"/>
              </a:lnSpc>
              <a:buFont typeface="+mj-lt"/>
              <a:buAutoNum type="arabicPeriod"/>
            </a:pPr>
            <a:r>
              <a:rPr lang="zh-CN" altLang="en-US" sz="1600" dirty="0">
                <a:latin typeface="+mn-ea"/>
              </a:rPr>
              <a:t>项目评估场景中设计街道景观空间评估的部分</a:t>
            </a:r>
            <a:endParaRPr lang="en-US" altLang="zh-CN" sz="1600" dirty="0">
              <a:latin typeface="+mn-ea"/>
            </a:endParaRPr>
          </a:p>
          <a:p>
            <a:pPr marL="342900" indent="-342900">
              <a:lnSpc>
                <a:spcPct val="130000"/>
              </a:lnSpc>
              <a:buFont typeface="+mj-lt"/>
              <a:buAutoNum type="arabicPeriod"/>
            </a:pPr>
            <a:r>
              <a:rPr lang="zh-CN" altLang="en-US" sz="1600" dirty="0">
                <a:latin typeface="+mn-ea"/>
              </a:rPr>
              <a:t>城市设计中街道景观优化</a:t>
            </a:r>
            <a:endParaRPr lang="en-US" altLang="zh-CN" sz="1600" dirty="0">
              <a:latin typeface="+mn-ea"/>
            </a:endParaRPr>
          </a:p>
        </p:txBody>
      </p:sp>
    </p:spTree>
    <p:extLst>
      <p:ext uri="{BB962C8B-B14F-4D97-AF65-F5344CB8AC3E}">
        <p14:creationId xmlns:p14="http://schemas.microsoft.com/office/powerpoint/2010/main" val="437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40024" y="2757770"/>
            <a:ext cx="5999576" cy="3450236"/>
          </a:xfrm>
          <a:prstGeom prst="rect">
            <a:avLst/>
          </a:prstGeom>
        </p:spPr>
      </p:pic>
      <p:pic>
        <p:nvPicPr>
          <p:cNvPr id="7" name="Picture 4" descr="A beginner's guide to understanding the buzz words -AI, ML, NLP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200" y="-3510"/>
            <a:ext cx="6337800" cy="26745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89457" y="7305277"/>
            <a:ext cx="5393467" cy="1200329"/>
          </a:xfrm>
          <a:prstGeom prst="rect">
            <a:avLst/>
          </a:prstGeom>
        </p:spPr>
        <p:txBody>
          <a:bodyPr wrap="square">
            <a:spAutoFit/>
          </a:bodyPr>
          <a:lstStyle/>
          <a:p>
            <a:r>
              <a:rPr lang="zh-CN" altLang="en-US" dirty="0">
                <a:solidFill>
                  <a:srgbClr val="1F2937"/>
                </a:solidFill>
                <a:latin typeface="Source Sans Pro"/>
              </a:rPr>
              <a:t>街景图像作为一种新兴的城市数据源</a:t>
            </a:r>
            <a:r>
              <a:rPr lang="en-US" altLang="zh-CN" dirty="0">
                <a:solidFill>
                  <a:srgbClr val="1F2937"/>
                </a:solidFill>
                <a:latin typeface="Source Sans Pro"/>
              </a:rPr>
              <a:t>,</a:t>
            </a:r>
            <a:r>
              <a:rPr lang="zh-CN" altLang="en-US" dirty="0">
                <a:solidFill>
                  <a:srgbClr val="1F2937"/>
                </a:solidFill>
                <a:latin typeface="Source Sans Pro"/>
              </a:rPr>
              <a:t>近年来在城市研究中得到了广泛应用。相比传统的城市数据</a:t>
            </a:r>
            <a:r>
              <a:rPr lang="en-US" altLang="zh-CN" dirty="0">
                <a:solidFill>
                  <a:srgbClr val="1F2937"/>
                </a:solidFill>
                <a:latin typeface="Source Sans Pro"/>
              </a:rPr>
              <a:t>,</a:t>
            </a:r>
            <a:r>
              <a:rPr lang="zh-CN" altLang="en-US" dirty="0">
                <a:solidFill>
                  <a:srgbClr val="1F2937"/>
                </a:solidFill>
                <a:latin typeface="Source Sans Pro"/>
              </a:rPr>
              <a:t>街景图像具有覆盖范围广、更新频率高、信息丰富等优势</a:t>
            </a:r>
            <a:r>
              <a:rPr lang="en-US" altLang="zh-CN" dirty="0">
                <a:solidFill>
                  <a:srgbClr val="1F2937"/>
                </a:solidFill>
                <a:latin typeface="Source Sans Pro"/>
              </a:rPr>
              <a:t>,</a:t>
            </a:r>
            <a:r>
              <a:rPr lang="zh-CN" altLang="en-US" dirty="0">
                <a:solidFill>
                  <a:srgbClr val="1F2937"/>
                </a:solidFill>
                <a:latin typeface="Source Sans Pro"/>
              </a:rPr>
              <a:t>为城市研究提供了新的视角和方法。</a:t>
            </a:r>
            <a:endParaRPr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43" y="2757770"/>
            <a:ext cx="5239481" cy="3477110"/>
          </a:xfrm>
          <a:prstGeom prst="rect">
            <a:avLst/>
          </a:prstGeom>
        </p:spPr>
      </p:pic>
      <p:sp>
        <p:nvSpPr>
          <p:cNvPr id="2" name="六角星 1"/>
          <p:cNvSpPr/>
          <p:nvPr/>
        </p:nvSpPr>
        <p:spPr>
          <a:xfrm rot="20658599">
            <a:off x="9398000" y="-46874"/>
            <a:ext cx="812800" cy="89251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AI</a:t>
            </a:r>
            <a:endParaRPr lang="zh-CN" altLang="en-US" dirty="0"/>
          </a:p>
        </p:txBody>
      </p:sp>
      <p:sp>
        <p:nvSpPr>
          <p:cNvPr id="11" name="六角星 10"/>
          <p:cNvSpPr/>
          <p:nvPr/>
        </p:nvSpPr>
        <p:spPr>
          <a:xfrm rot="20658599">
            <a:off x="9909939" y="1858712"/>
            <a:ext cx="812800" cy="89251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CV</a:t>
            </a:r>
            <a:endParaRPr lang="zh-CN" altLang="en-US" dirty="0"/>
          </a:p>
        </p:txBody>
      </p:sp>
      <p:sp>
        <p:nvSpPr>
          <p:cNvPr id="13" name="文本框 12"/>
          <p:cNvSpPr txBox="1"/>
          <p:nvPr/>
        </p:nvSpPr>
        <p:spPr>
          <a:xfrm>
            <a:off x="526945" y="505634"/>
            <a:ext cx="473011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研究背景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计算机视觉（</a:t>
            </a:r>
            <a:r>
              <a:rPr lang="en-US" altLang="zh-CN" sz="2400" b="1" dirty="0">
                <a:latin typeface="微软雅黑" panose="020B0503020204020204" pitchFamily="34" charset="-122"/>
                <a:ea typeface="微软雅黑" panose="020B0503020204020204" pitchFamily="34" charset="-122"/>
              </a:rPr>
              <a:t>CV</a:t>
            </a:r>
            <a:r>
              <a:rPr lang="zh-CN" altLang="en-US" sz="2400" b="1"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4D770B86-9A41-AC72-A638-E649F018EC6E}"/>
              </a:ext>
            </a:extLst>
          </p:cNvPr>
          <p:cNvSpPr/>
          <p:nvPr/>
        </p:nvSpPr>
        <p:spPr>
          <a:xfrm>
            <a:off x="456057" y="1165271"/>
            <a:ext cx="5393467" cy="1477328"/>
          </a:xfrm>
          <a:prstGeom prst="rect">
            <a:avLst/>
          </a:prstGeom>
        </p:spPr>
        <p:txBody>
          <a:bodyPr wrap="square">
            <a:spAutoFit/>
          </a:bodyPr>
          <a:lstStyle/>
          <a:p>
            <a:r>
              <a:rPr lang="zh-CN" altLang="en-US" dirty="0">
                <a:solidFill>
                  <a:srgbClr val="1F2937"/>
                </a:solidFill>
                <a:latin typeface="Source Sans Pro"/>
              </a:rPr>
              <a:t>人工智能（</a:t>
            </a:r>
            <a:r>
              <a:rPr lang="en-US" altLang="zh-CN" dirty="0">
                <a:solidFill>
                  <a:srgbClr val="1F2937"/>
                </a:solidFill>
                <a:latin typeface="Source Sans Pro"/>
              </a:rPr>
              <a:t>AI</a:t>
            </a:r>
            <a:r>
              <a:rPr lang="zh-CN" altLang="en-US" dirty="0">
                <a:solidFill>
                  <a:srgbClr val="1F2937"/>
                </a:solidFill>
                <a:latin typeface="Source Sans Pro"/>
              </a:rPr>
              <a:t>）应用广泛，特别是</a:t>
            </a:r>
            <a:r>
              <a:rPr lang="zh-CN" altLang="en-US" b="1" dirty="0">
                <a:solidFill>
                  <a:srgbClr val="1F2937"/>
                </a:solidFill>
                <a:latin typeface="Source Sans Pro"/>
              </a:rPr>
              <a:t>机器学习（</a:t>
            </a:r>
            <a:r>
              <a:rPr lang="en-US" altLang="zh-CN" b="1" dirty="0">
                <a:solidFill>
                  <a:srgbClr val="1F2937"/>
                </a:solidFill>
                <a:latin typeface="Source Sans Pro"/>
              </a:rPr>
              <a:t>ML</a:t>
            </a:r>
            <a:r>
              <a:rPr lang="zh-CN" altLang="en-US" b="1" dirty="0">
                <a:solidFill>
                  <a:srgbClr val="1F2937"/>
                </a:solidFill>
                <a:latin typeface="Source Sans Pro"/>
              </a:rPr>
              <a:t>）</a:t>
            </a:r>
            <a:r>
              <a:rPr lang="zh-CN" altLang="en-US" dirty="0">
                <a:solidFill>
                  <a:srgbClr val="1F2937"/>
                </a:solidFill>
                <a:latin typeface="Source Sans Pro"/>
              </a:rPr>
              <a:t>和</a:t>
            </a:r>
            <a:r>
              <a:rPr lang="zh-CN" altLang="en-US" b="1" dirty="0">
                <a:solidFill>
                  <a:srgbClr val="1F2937"/>
                </a:solidFill>
                <a:latin typeface="Source Sans Pro"/>
              </a:rPr>
              <a:t>计算机视觉（</a:t>
            </a:r>
            <a:r>
              <a:rPr lang="en-US" altLang="zh-CN" b="1" dirty="0">
                <a:solidFill>
                  <a:srgbClr val="1F2937"/>
                </a:solidFill>
                <a:latin typeface="Source Sans Pro"/>
              </a:rPr>
              <a:t>CV</a:t>
            </a:r>
            <a:r>
              <a:rPr lang="zh-CN" altLang="en-US" b="1" dirty="0">
                <a:solidFill>
                  <a:srgbClr val="1F2937"/>
                </a:solidFill>
                <a:latin typeface="Source Sans Pro"/>
              </a:rPr>
              <a:t>）</a:t>
            </a:r>
            <a:r>
              <a:rPr lang="zh-CN" altLang="en-US" dirty="0">
                <a:solidFill>
                  <a:srgbClr val="1F2937"/>
                </a:solidFill>
                <a:latin typeface="Source Sans Pro"/>
              </a:rPr>
              <a:t>在多个领域中的应用。下图展示了街道场景中的实时目标检测技术，例如行人、车辆、交通信号灯等的自动识别。</a:t>
            </a:r>
            <a:r>
              <a:rPr lang="en-US" altLang="zh-CN" dirty="0">
                <a:solidFill>
                  <a:srgbClr val="1F2937"/>
                </a:solidFill>
                <a:latin typeface="Source Sans Pro"/>
              </a:rPr>
              <a:t>CV</a:t>
            </a:r>
            <a:r>
              <a:rPr lang="zh-CN" altLang="en-US" dirty="0">
                <a:solidFill>
                  <a:srgbClr val="1F2937"/>
                </a:solidFill>
                <a:latin typeface="Source Sans Pro"/>
              </a:rPr>
              <a:t>技术已在自动驾驶系统实现了较为复杂的应用。</a:t>
            </a:r>
            <a:endParaRPr lang="zh-CN" altLang="en-US" dirty="0"/>
          </a:p>
        </p:txBody>
      </p:sp>
      <p:sp>
        <p:nvSpPr>
          <p:cNvPr id="6" name="文本框 5">
            <a:extLst>
              <a:ext uri="{FF2B5EF4-FFF2-40B4-BE49-F238E27FC236}">
                <a16:creationId xmlns:a16="http://schemas.microsoft.com/office/drawing/2014/main" id="{50D3CF2E-3273-894E-1B8B-45284A500989}"/>
              </a:ext>
            </a:extLst>
          </p:cNvPr>
          <p:cNvSpPr txBox="1"/>
          <p:nvPr/>
        </p:nvSpPr>
        <p:spPr>
          <a:xfrm>
            <a:off x="246478" y="6234880"/>
            <a:ext cx="6096000" cy="369332"/>
          </a:xfrm>
          <a:prstGeom prst="rect">
            <a:avLst/>
          </a:prstGeom>
          <a:noFill/>
        </p:spPr>
        <p:txBody>
          <a:bodyPr wrap="square">
            <a:spAutoFit/>
          </a:bodyPr>
          <a:lstStyle/>
          <a:p>
            <a:pPr algn="ctr" fontAlgn="ctr"/>
            <a:r>
              <a:rPr lang="zh-CN" altLang="en-US" sz="1800" u="none" strike="noStrike" dirty="0">
                <a:effectLst/>
              </a:rPr>
              <a:t>目标检测、目标识别</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473FA019-9965-D0BD-1F34-EDE4E240940B}"/>
              </a:ext>
            </a:extLst>
          </p:cNvPr>
          <p:cNvSpPr txBox="1"/>
          <p:nvPr/>
        </p:nvSpPr>
        <p:spPr>
          <a:xfrm>
            <a:off x="5849524" y="6234880"/>
            <a:ext cx="6096000" cy="369332"/>
          </a:xfrm>
          <a:prstGeom prst="rect">
            <a:avLst/>
          </a:prstGeom>
          <a:noFill/>
        </p:spPr>
        <p:txBody>
          <a:bodyPr wrap="square">
            <a:spAutoFit/>
          </a:bodyPr>
          <a:lstStyle/>
          <a:p>
            <a:pPr algn="ctr" fontAlgn="ctr"/>
            <a:r>
              <a:rPr lang="zh-CN" altLang="en-US" dirty="0"/>
              <a:t>自动驾驶</a:t>
            </a:r>
            <a:endParaRPr lang="zh-CN" altLang="en-US" sz="1800" u="none" strike="noStrike" dirty="0">
              <a:effectLst/>
            </a:endParaRPr>
          </a:p>
        </p:txBody>
      </p:sp>
    </p:spTree>
    <p:extLst>
      <p:ext uri="{BB962C8B-B14F-4D97-AF65-F5344CB8AC3E}">
        <p14:creationId xmlns:p14="http://schemas.microsoft.com/office/powerpoint/2010/main" val="386248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ABE644B-93A6-0047-9D64-D1746C662289}"/>
              </a:ext>
            </a:extLst>
          </p:cNvPr>
          <p:cNvGraphicFramePr>
            <a:graphicFrameLocks noGrp="1"/>
          </p:cNvGraphicFramePr>
          <p:nvPr>
            <p:extLst>
              <p:ext uri="{D42A27DB-BD31-4B8C-83A1-F6EECF244321}">
                <p14:modId xmlns:p14="http://schemas.microsoft.com/office/powerpoint/2010/main" val="3922120592"/>
              </p:ext>
            </p:extLst>
          </p:nvPr>
        </p:nvGraphicFramePr>
        <p:xfrm>
          <a:off x="3937000" y="505634"/>
          <a:ext cx="7899400" cy="6199965"/>
        </p:xfrm>
        <a:graphic>
          <a:graphicData uri="http://schemas.openxmlformats.org/drawingml/2006/table">
            <a:tbl>
              <a:tblPr firstRow="1" bandRow="1">
                <a:tableStyleId>{5C22544A-7EE6-4342-B048-85BDC9FD1C3A}</a:tableStyleId>
              </a:tblPr>
              <a:tblGrid>
                <a:gridCol w="323623">
                  <a:extLst>
                    <a:ext uri="{9D8B030D-6E8A-4147-A177-3AD203B41FA5}">
                      <a16:colId xmlns:a16="http://schemas.microsoft.com/office/drawing/2014/main" val="2320914462"/>
                    </a:ext>
                  </a:extLst>
                </a:gridCol>
                <a:gridCol w="664351">
                  <a:extLst>
                    <a:ext uri="{9D8B030D-6E8A-4147-A177-3AD203B41FA5}">
                      <a16:colId xmlns:a16="http://schemas.microsoft.com/office/drawing/2014/main" val="231542405"/>
                    </a:ext>
                  </a:extLst>
                </a:gridCol>
                <a:gridCol w="948455">
                  <a:extLst>
                    <a:ext uri="{9D8B030D-6E8A-4147-A177-3AD203B41FA5}">
                      <a16:colId xmlns:a16="http://schemas.microsoft.com/office/drawing/2014/main" val="154746911"/>
                    </a:ext>
                  </a:extLst>
                </a:gridCol>
                <a:gridCol w="5962971">
                  <a:extLst>
                    <a:ext uri="{9D8B030D-6E8A-4147-A177-3AD203B41FA5}">
                      <a16:colId xmlns:a16="http://schemas.microsoft.com/office/drawing/2014/main" val="1378971384"/>
                    </a:ext>
                  </a:extLst>
                </a:gridCol>
              </a:tblGrid>
              <a:tr h="341431">
                <a:tc>
                  <a:txBody>
                    <a:bodyPr/>
                    <a:lstStyle/>
                    <a:p>
                      <a:pPr algn="ctr" fontAlgn="ctr"/>
                      <a:r>
                        <a:rPr lang="zh-CN" altLang="en-US" sz="1200" u="none" strike="noStrike">
                          <a:effectLst/>
                        </a:rPr>
                        <a:t>序号</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ctr" fontAlgn="ctr"/>
                      <a:r>
                        <a:rPr lang="zh-CN" altLang="en-US" sz="1200" u="none" strike="noStrike">
                          <a:effectLst/>
                        </a:rPr>
                        <a:t>技术手段</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ctr" fontAlgn="ctr"/>
                      <a:r>
                        <a:rPr lang="zh-CN" altLang="en-US" sz="1200" u="none" strike="noStrike">
                          <a:effectLst/>
                        </a:rPr>
                        <a:t>应用场景</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ctr" fontAlgn="ctr"/>
                      <a:r>
                        <a:rPr lang="zh-CN" altLang="en-US" sz="1200" u="none" strike="noStrike" dirty="0">
                          <a:effectLst/>
                        </a:rPr>
                        <a:t>相关学术</a:t>
                      </a:r>
                      <a:r>
                        <a:rPr lang="en-US" altLang="zh-CN" sz="1200" u="none" strike="noStrike" dirty="0">
                          <a:effectLst/>
                        </a:rPr>
                        <a:t>/</a:t>
                      </a:r>
                      <a:r>
                        <a:rPr lang="zh-CN" altLang="en-US" sz="1200" u="none" strike="noStrike" dirty="0">
                          <a:effectLst/>
                        </a:rPr>
                        <a:t>商业领域应用过程示例</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127675217"/>
                  </a:ext>
                </a:extLst>
              </a:tr>
              <a:tr h="509537">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rowSpan="11">
                  <a:txBody>
                    <a:bodyPr/>
                    <a:lstStyle/>
                    <a:p>
                      <a:pPr algn="ctr" fontAlgn="ctr"/>
                      <a:r>
                        <a:rPr lang="zh-CN" altLang="en-US" sz="1200" b="1" u="none" strike="noStrike" dirty="0">
                          <a:effectLst/>
                        </a:rPr>
                        <a:t>目标检测、目标识别</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ctr" fontAlgn="ctr"/>
                      <a:r>
                        <a:rPr lang="zh-CN" altLang="en-US" sz="1200" u="none" strike="noStrike">
                          <a:effectLst/>
                        </a:rPr>
                        <a:t>公共空间行人使用情况评估</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a:effectLst/>
                        </a:rPr>
                        <a:t>通过人工采集公共空间视频数据，利用时间差值识别移动目标，分析场所使用情况</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3230455588"/>
                  </a:ext>
                </a:extLst>
              </a:tr>
              <a:tr h="50728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rowSpan="5">
                  <a:txBody>
                    <a:bodyPr/>
                    <a:lstStyle/>
                    <a:p>
                      <a:pPr algn="ctr" fontAlgn="ctr"/>
                      <a:r>
                        <a:rPr lang="zh-CN" altLang="en-US" sz="1200" u="none" strike="noStrike" dirty="0">
                          <a:effectLst/>
                        </a:rPr>
                        <a:t>城市空间公共管理</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tc>
                  <a:txBody>
                    <a:bodyPr/>
                    <a:lstStyle/>
                    <a:p>
                      <a:pPr algn="l" fontAlgn="ctr"/>
                      <a:r>
                        <a:rPr lang="zh-CN" altLang="en-US" sz="1200" u="none" strike="noStrike" dirty="0">
                          <a:effectLst/>
                        </a:rPr>
                        <a:t>通过百度街景</a:t>
                      </a:r>
                      <a:r>
                        <a:rPr lang="en-US" altLang="zh-CN" sz="1200" u="none" strike="noStrike" dirty="0">
                          <a:effectLst/>
                        </a:rPr>
                        <a:t>API</a:t>
                      </a:r>
                      <a:r>
                        <a:rPr lang="zh-CN" altLang="en-US" sz="1200" u="none" strike="noStrike" dirty="0">
                          <a:effectLst/>
                        </a:rPr>
                        <a:t>抓取街景图数据，结合</a:t>
                      </a:r>
                      <a:r>
                        <a:rPr lang="en-US" altLang="zh-CN" sz="1200" u="none" strike="noStrike" dirty="0" err="1">
                          <a:effectLst/>
                        </a:rPr>
                        <a:t>Makesense</a:t>
                      </a:r>
                      <a:r>
                        <a:rPr lang="zh-CN" altLang="en-US" sz="1200" u="none" strike="noStrike" dirty="0">
                          <a:effectLst/>
                        </a:rPr>
                        <a:t>开源平台人工标记图像特征，利用</a:t>
                      </a:r>
                      <a:r>
                        <a:rPr lang="en-US" altLang="zh-CN" sz="1200" u="none" strike="noStrike" dirty="0">
                          <a:effectLst/>
                        </a:rPr>
                        <a:t>Poly-YOLO</a:t>
                      </a:r>
                      <a:r>
                        <a:rPr lang="zh-CN" altLang="en-US" sz="1200" u="none" strike="noStrike" dirty="0">
                          <a:effectLst/>
                        </a:rPr>
                        <a:t>算法识别街道门洞、窗口等高渗透率标志</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extLst>
                  <a:ext uri="{0D108BD9-81ED-4DB2-BD59-A6C34878D82A}">
                    <a16:rowId xmlns:a16="http://schemas.microsoft.com/office/drawing/2014/main" val="306832254"/>
                  </a:ext>
                </a:extLst>
              </a:tr>
              <a:tr h="384355">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城市问题识别、利用图像进行垃圾堆放、里面污损、道路破损、乱涂乱画、违规堆放等城市空间问题识别</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extLst>
                  <a:ext uri="{0D108BD9-81ED-4DB2-BD59-A6C34878D82A}">
                    <a16:rowId xmlns:a16="http://schemas.microsoft.com/office/drawing/2014/main" val="3644332684"/>
                  </a:ext>
                </a:extLst>
              </a:tr>
              <a:tr h="281646">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城市广告牌管理，识别广告牌情况</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extLst>
                  <a:ext uri="{0D108BD9-81ED-4DB2-BD59-A6C34878D82A}">
                    <a16:rowId xmlns:a16="http://schemas.microsoft.com/office/drawing/2014/main" val="2624157880"/>
                  </a:ext>
                </a:extLst>
              </a:tr>
              <a:tr h="281646">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城市道路分类、道路细节识别</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extLst>
                  <a:ext uri="{0D108BD9-81ED-4DB2-BD59-A6C34878D82A}">
                    <a16:rowId xmlns:a16="http://schemas.microsoft.com/office/drawing/2014/main" val="3487259863"/>
                  </a:ext>
                </a:extLst>
              </a:tr>
              <a:tr h="281646">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城市街道家具使用情况调查</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FC000"/>
                    </a:solidFill>
                  </a:tcPr>
                </a:tc>
                <a:extLst>
                  <a:ext uri="{0D108BD9-81ED-4DB2-BD59-A6C34878D82A}">
                    <a16:rowId xmlns:a16="http://schemas.microsoft.com/office/drawing/2014/main" val="4023437642"/>
                  </a:ext>
                </a:extLst>
              </a:tr>
              <a:tr h="507285">
                <a:tc>
                  <a:txBody>
                    <a:bodyPr/>
                    <a:lstStyle/>
                    <a:p>
                      <a:pPr algn="ctr" fontAlgn="ctr"/>
                      <a:r>
                        <a:rPr lang="en-US" altLang="zh-CN" sz="1200" u="none" strike="noStrike" dirty="0">
                          <a:effectLst/>
                        </a:rPr>
                        <a:t>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a:txBody>
                    <a:bodyPr/>
                    <a:lstStyle/>
                    <a:p>
                      <a:pPr algn="ctr" fontAlgn="ctr"/>
                      <a:r>
                        <a:rPr lang="zh-CN" altLang="en-US" sz="1200" u="none" strike="noStrike">
                          <a:effectLst/>
                        </a:rPr>
                        <a:t>城市设计</a:t>
                      </a:r>
                      <a:r>
                        <a:rPr lang="en-US" altLang="zh-CN" sz="1200" u="none" strike="noStrike">
                          <a:effectLst/>
                        </a:rPr>
                        <a:t>/</a:t>
                      </a:r>
                      <a:r>
                        <a:rPr lang="zh-CN" altLang="en-US" sz="1200" u="none" strike="noStrike">
                          <a:effectLst/>
                        </a:rPr>
                        <a:t>城市风貌研究</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dirty="0">
                          <a:effectLst/>
                        </a:rPr>
                        <a:t>街道建筑风格、建筑分类</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3398430382"/>
                  </a:ext>
                </a:extLst>
              </a:tr>
              <a:tr h="38435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a:txBody>
                    <a:bodyPr/>
                    <a:lstStyle/>
                    <a:p>
                      <a:pPr algn="ctr" fontAlgn="ctr"/>
                      <a:r>
                        <a:rPr lang="zh-CN" altLang="en-US" sz="1200" u="none" strike="noStrike">
                          <a:effectLst/>
                        </a:rPr>
                        <a:t>城市园林绿化管理</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a:effectLst/>
                        </a:rPr>
                        <a:t>利用街景图象进行绿化分类识别，方便管理人员进行管理</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2805813939"/>
                  </a:ext>
                </a:extLst>
              </a:tr>
              <a:tr h="509537">
                <a:tc>
                  <a:txBody>
                    <a:bodyPr/>
                    <a:lstStyle/>
                    <a:p>
                      <a:pPr algn="ctr" fontAlgn="ctr"/>
                      <a:r>
                        <a:rPr lang="en-US" altLang="zh-CN" sz="1200" u="none" strike="noStrike">
                          <a:effectLst/>
                        </a:rPr>
                        <a:t>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a:txBody>
                    <a:bodyPr/>
                    <a:lstStyle/>
                    <a:p>
                      <a:pPr algn="ctr" fontAlgn="ctr"/>
                      <a:r>
                        <a:rPr lang="zh-CN" altLang="en-US" sz="1200" u="none" strike="noStrike">
                          <a:effectLst/>
                        </a:rPr>
                        <a:t>公共空间行人使用情况评估</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dirty="0">
                          <a:effectLst/>
                        </a:rPr>
                        <a:t>研发算法，对摄像图像中人的表情、动作、及场景，生成情绪类关键词</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319063132"/>
                  </a:ext>
                </a:extLst>
              </a:tr>
              <a:tr h="507285">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rowSpan="2">
                  <a:txBody>
                    <a:bodyPr/>
                    <a:lstStyle/>
                    <a:p>
                      <a:pPr algn="ctr" fontAlgn="ctr"/>
                      <a:r>
                        <a:rPr lang="zh-CN" altLang="en-US" sz="1200" u="none" strike="noStrike">
                          <a:effectLst/>
                        </a:rPr>
                        <a:t>城市文化</a:t>
                      </a:r>
                      <a:r>
                        <a:rPr lang="en-US" altLang="zh-CN" sz="1200" u="none" strike="noStrike">
                          <a:effectLst/>
                        </a:rPr>
                        <a:t>/</a:t>
                      </a:r>
                      <a:r>
                        <a:rPr lang="zh-CN" altLang="en-US" sz="1200" u="none" strike="noStrike">
                          <a:effectLst/>
                        </a:rPr>
                        <a:t>旅游生态系统服务评价</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dirty="0">
                          <a:effectLst/>
                        </a:rPr>
                        <a:t>基于社交媒体（如</a:t>
                      </a:r>
                      <a:r>
                        <a:rPr lang="en-US" altLang="zh-CN" sz="1200" u="none" strike="noStrike" dirty="0">
                          <a:effectLst/>
                        </a:rPr>
                        <a:t>Flickr</a:t>
                      </a:r>
                      <a:r>
                        <a:rPr lang="zh-CN" altLang="en-US" sz="1200" u="none" strike="noStrike" dirty="0">
                          <a:effectLst/>
                        </a:rPr>
                        <a:t>）带地理标签的图像数据，利用</a:t>
                      </a:r>
                      <a:r>
                        <a:rPr lang="en-US" altLang="zh-CN" sz="1200" u="none" strike="noStrike" dirty="0">
                          <a:effectLst/>
                        </a:rPr>
                        <a:t>Google Cloud Vision API</a:t>
                      </a:r>
                      <a:r>
                        <a:rPr lang="zh-CN" altLang="en-US" sz="1200" u="none" strike="noStrike" dirty="0">
                          <a:effectLst/>
                        </a:rPr>
                        <a:t>平台检测图片中的意象要素（如自然物等），进行城市的文化生态系统服务评价</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4132318505"/>
                  </a:ext>
                </a:extLst>
              </a:tr>
              <a:tr h="573595">
                <a:tc>
                  <a:txBody>
                    <a:bodyPr/>
                    <a:lstStyle/>
                    <a:p>
                      <a:pPr algn="ctr" fontAlgn="ctr"/>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以新类标带地理标签图像数据为主要来源，通过</a:t>
                      </a:r>
                      <a:r>
                        <a:rPr lang="en-US" altLang="zh-CN" sz="1200" u="none" strike="noStrike" dirty="0">
                          <a:effectLst/>
                        </a:rPr>
                        <a:t>Microsoft Computer Vision</a:t>
                      </a:r>
                      <a:r>
                        <a:rPr lang="zh-CN" altLang="en-US" sz="1200" u="none" strike="noStrike" dirty="0">
                          <a:effectLst/>
                        </a:rPr>
                        <a:t>平台进行城市图像识别，结合向一个微博中符号内容的情感分析，估算其与某类装置或功能类型空间的偏好度</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2424632700"/>
                  </a:ext>
                </a:extLst>
              </a:tr>
              <a:tr h="281646">
                <a:tc>
                  <a:txBody>
                    <a:bodyPr/>
                    <a:lstStyle/>
                    <a:p>
                      <a:pPr algn="ctr" fontAlgn="ctr"/>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rowSpan="3">
                  <a:txBody>
                    <a:bodyPr/>
                    <a:lstStyle/>
                    <a:p>
                      <a:pPr algn="ctr" fontAlgn="ctr"/>
                      <a:r>
                        <a:rPr lang="zh-CN" altLang="en-US" sz="1200" b="1" u="none" strike="noStrike" dirty="0">
                          <a:effectLst/>
                        </a:rPr>
                        <a:t>图像分割</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tc rowSpan="2">
                  <a:txBody>
                    <a:bodyPr/>
                    <a:lstStyle/>
                    <a:p>
                      <a:pPr algn="ctr" fontAlgn="ctr"/>
                      <a:r>
                        <a:rPr lang="zh-CN" altLang="en-US" sz="1200" u="none" strike="noStrike" dirty="0">
                          <a:effectLst/>
                        </a:rPr>
                        <a:t>街道空间品质评价</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E0000"/>
                    </a:solidFill>
                  </a:tcPr>
                </a:tc>
                <a:tc>
                  <a:txBody>
                    <a:bodyPr/>
                    <a:lstStyle/>
                    <a:p>
                      <a:pPr algn="l" fontAlgn="ctr"/>
                      <a:r>
                        <a:rPr lang="zh-CN" altLang="en-US" sz="1200" u="none" strike="noStrike" dirty="0">
                          <a:effectLst/>
                        </a:rPr>
                        <a:t>提取街景图像的</a:t>
                      </a:r>
                      <a:r>
                        <a:rPr lang="en-US" altLang="zh-CN" sz="1200" u="none" strike="noStrike" dirty="0">
                          <a:effectLst/>
                        </a:rPr>
                        <a:t>HSV</a:t>
                      </a:r>
                      <a:r>
                        <a:rPr lang="zh-CN" altLang="en-US" sz="1200" u="none" strike="noStrike" dirty="0">
                          <a:effectLst/>
                        </a:rPr>
                        <a:t>通道值以计算街道绿视率</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E0000"/>
                    </a:solidFill>
                  </a:tcPr>
                </a:tc>
                <a:extLst>
                  <a:ext uri="{0D108BD9-81ED-4DB2-BD59-A6C34878D82A}">
                    <a16:rowId xmlns:a16="http://schemas.microsoft.com/office/drawing/2014/main" val="3402554790"/>
                  </a:ext>
                </a:extLst>
              </a:tr>
              <a:tr h="507285">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vMerge="1">
                  <a:txBody>
                    <a:bodyPr/>
                    <a:lstStyle/>
                    <a:p>
                      <a:endParaRPr lang="zh-CN" altLang="en-US"/>
                    </a:p>
                  </a:txBody>
                  <a:tcPr/>
                </a:tc>
                <a:tc>
                  <a:txBody>
                    <a:bodyPr/>
                    <a:lstStyle/>
                    <a:p>
                      <a:pPr algn="l" fontAlgn="ctr"/>
                      <a:r>
                        <a:rPr lang="zh-CN" altLang="en-US" sz="1200" u="none" strike="noStrike" dirty="0">
                          <a:effectLst/>
                        </a:rPr>
                        <a:t>结合</a:t>
                      </a:r>
                      <a:r>
                        <a:rPr lang="en-US" altLang="zh-CN" sz="1200" u="none" strike="noStrike" dirty="0">
                          <a:effectLst/>
                        </a:rPr>
                        <a:t>2</a:t>
                      </a:r>
                      <a:r>
                        <a:rPr lang="zh-CN" altLang="en-US" sz="1200" u="none" strike="noStrike" dirty="0">
                          <a:effectLst/>
                        </a:rPr>
                        <a:t>名专业人员对</a:t>
                      </a:r>
                      <a:r>
                        <a:rPr lang="en-US" altLang="zh-CN" sz="1200" u="none" strike="noStrike" dirty="0">
                          <a:effectLst/>
                        </a:rPr>
                        <a:t>400</a:t>
                      </a:r>
                      <a:r>
                        <a:rPr lang="zh-CN" altLang="en-US" sz="1200" u="none" strike="noStrike" dirty="0">
                          <a:effectLst/>
                        </a:rPr>
                        <a:t>张图片的分析与</a:t>
                      </a:r>
                      <a:r>
                        <a:rPr lang="en-US" altLang="zh-CN" sz="1200" u="none" strike="noStrike" dirty="0" err="1">
                          <a:effectLst/>
                        </a:rPr>
                        <a:t>GoogleNet</a:t>
                      </a:r>
                      <a:r>
                        <a:rPr lang="zh-CN" altLang="en-US" sz="1200" u="none" strike="noStrike" dirty="0">
                          <a:effectLst/>
                        </a:rPr>
                        <a:t>等深度学习算法进行立方北京市内的建筑表面质量及街道不平整度的打分，形成北京老城街道非正规性空间的分布评价</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solidFill>
                      <a:srgbClr val="FE0000"/>
                    </a:solidFill>
                  </a:tcPr>
                </a:tc>
                <a:extLst>
                  <a:ext uri="{0D108BD9-81ED-4DB2-BD59-A6C34878D82A}">
                    <a16:rowId xmlns:a16="http://schemas.microsoft.com/office/drawing/2014/main" val="2727501019"/>
                  </a:ext>
                </a:extLst>
              </a:tr>
              <a:tr h="341431">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tc vMerge="1">
                  <a:txBody>
                    <a:bodyPr/>
                    <a:lstStyle/>
                    <a:p>
                      <a:endParaRPr lang="zh-CN" altLang="en-US"/>
                    </a:p>
                  </a:txBody>
                  <a:tcPr/>
                </a:tc>
                <a:tc>
                  <a:txBody>
                    <a:bodyPr/>
                    <a:lstStyle/>
                    <a:p>
                      <a:pPr algn="ctr" fontAlgn="ctr"/>
                      <a:r>
                        <a:rPr lang="zh-CN" altLang="en-US" sz="1200" u="none" strike="noStrike">
                          <a:effectLst/>
                        </a:rPr>
                        <a:t>城市色彩研究</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5678" marR="5678" marT="5678" marB="0" anchor="ctr"/>
                </a:tc>
                <a:tc>
                  <a:txBody>
                    <a:bodyPr/>
                    <a:lstStyle/>
                    <a:p>
                      <a:pPr algn="l" fontAlgn="ctr"/>
                      <a:r>
                        <a:rPr lang="zh-CN" altLang="en-US" sz="1200" u="none" strike="noStrike" dirty="0">
                          <a:effectLst/>
                        </a:rPr>
                        <a:t>分割提取建筑部分后，构建算法进行色彩提取，可研究全市建筑情况，免去人工操作提取。</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5678" marR="5678" marT="5678" marB="0" anchor="ctr"/>
                </a:tc>
                <a:extLst>
                  <a:ext uri="{0D108BD9-81ED-4DB2-BD59-A6C34878D82A}">
                    <a16:rowId xmlns:a16="http://schemas.microsoft.com/office/drawing/2014/main" val="804461918"/>
                  </a:ext>
                </a:extLst>
              </a:tr>
            </a:tbl>
          </a:graphicData>
        </a:graphic>
      </p:graphicFrame>
      <p:pic>
        <p:nvPicPr>
          <p:cNvPr id="6" name="图片 5">
            <a:extLst>
              <a:ext uri="{FF2B5EF4-FFF2-40B4-BE49-F238E27FC236}">
                <a16:creationId xmlns:a16="http://schemas.microsoft.com/office/drawing/2014/main" id="{F3C4CFDD-7474-8185-12CF-CD1E11B3A899}"/>
              </a:ext>
            </a:extLst>
          </p:cNvPr>
          <p:cNvPicPr>
            <a:picLocks noChangeAspect="1"/>
          </p:cNvPicPr>
          <p:nvPr/>
        </p:nvPicPr>
        <p:blipFill>
          <a:blip r:embed="rId3"/>
          <a:stretch>
            <a:fillRect/>
          </a:stretch>
        </p:blipFill>
        <p:spPr>
          <a:xfrm>
            <a:off x="355600" y="4013200"/>
            <a:ext cx="2876550" cy="1590675"/>
          </a:xfrm>
          <a:prstGeom prst="rect">
            <a:avLst/>
          </a:prstGeom>
        </p:spPr>
      </p:pic>
      <p:pic>
        <p:nvPicPr>
          <p:cNvPr id="8" name="图片 7">
            <a:extLst>
              <a:ext uri="{FF2B5EF4-FFF2-40B4-BE49-F238E27FC236}">
                <a16:creationId xmlns:a16="http://schemas.microsoft.com/office/drawing/2014/main" id="{1A503E8B-B148-05C7-3E86-A561D86ED13C}"/>
              </a:ext>
            </a:extLst>
          </p:cNvPr>
          <p:cNvPicPr>
            <a:picLocks noChangeAspect="1"/>
          </p:cNvPicPr>
          <p:nvPr/>
        </p:nvPicPr>
        <p:blipFill>
          <a:blip r:embed="rId4"/>
          <a:stretch>
            <a:fillRect/>
          </a:stretch>
        </p:blipFill>
        <p:spPr>
          <a:xfrm>
            <a:off x="450850" y="5295900"/>
            <a:ext cx="2686050" cy="1562100"/>
          </a:xfrm>
          <a:prstGeom prst="rect">
            <a:avLst/>
          </a:prstGeom>
        </p:spPr>
      </p:pic>
      <p:sp>
        <p:nvSpPr>
          <p:cNvPr id="14" name="矩形 13">
            <a:extLst>
              <a:ext uri="{FF2B5EF4-FFF2-40B4-BE49-F238E27FC236}">
                <a16:creationId xmlns:a16="http://schemas.microsoft.com/office/drawing/2014/main" id="{031C2649-8C29-88FE-82C3-64C78BEEB37B}"/>
              </a:ext>
            </a:extLst>
          </p:cNvPr>
          <p:cNvSpPr/>
          <p:nvPr/>
        </p:nvSpPr>
        <p:spPr>
          <a:xfrm>
            <a:off x="355601" y="1574291"/>
            <a:ext cx="3225799" cy="2031325"/>
          </a:xfrm>
          <a:prstGeom prst="rect">
            <a:avLst/>
          </a:prstGeom>
        </p:spPr>
        <p:txBody>
          <a:bodyPr wrap="square">
            <a:spAutoFit/>
          </a:bodyPr>
          <a:lstStyle/>
          <a:p>
            <a:r>
              <a:rPr lang="zh-CN" altLang="en-US" dirty="0">
                <a:solidFill>
                  <a:srgbClr val="1F2937"/>
                </a:solidFill>
                <a:latin typeface="Source Sans Pro"/>
              </a:rPr>
              <a:t>计算机视觉（</a:t>
            </a:r>
            <a:r>
              <a:rPr lang="en-US" altLang="zh-CN" dirty="0">
                <a:solidFill>
                  <a:srgbClr val="1F2937"/>
                </a:solidFill>
                <a:latin typeface="Source Sans Pro"/>
              </a:rPr>
              <a:t>Computer Vision</a:t>
            </a:r>
            <a:r>
              <a:rPr lang="zh-CN" altLang="en-US" dirty="0">
                <a:solidFill>
                  <a:srgbClr val="1F2937"/>
                </a:solidFill>
                <a:latin typeface="Source Sans Pro"/>
              </a:rPr>
              <a:t>）技术手段分为目标检测和图像分割。目标检测可用于评估公共空间使用情况，识别人群和物体；在城市环境中检测问题如交通违章、垃圾分类等；图像分割则用于评估街道质量。</a:t>
            </a:r>
            <a:endParaRPr lang="zh-CN" altLang="en-US" dirty="0"/>
          </a:p>
        </p:txBody>
      </p:sp>
      <p:sp>
        <p:nvSpPr>
          <p:cNvPr id="9" name="文本框 8">
            <a:extLst>
              <a:ext uri="{FF2B5EF4-FFF2-40B4-BE49-F238E27FC236}">
                <a16:creationId xmlns:a16="http://schemas.microsoft.com/office/drawing/2014/main" id="{C759C326-B3E9-1C84-DDCF-7DB472E1DC1C}"/>
              </a:ext>
            </a:extLst>
          </p:cNvPr>
          <p:cNvSpPr txBox="1"/>
          <p:nvPr/>
        </p:nvSpPr>
        <p:spPr>
          <a:xfrm>
            <a:off x="526945" y="505634"/>
            <a:ext cx="4730115" cy="830997"/>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研究背景</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计算机视觉（</a:t>
            </a:r>
            <a:r>
              <a:rPr lang="en-US" altLang="zh-CN" sz="2400" b="1" dirty="0">
                <a:latin typeface="微软雅黑" panose="020B0503020204020204" pitchFamily="34" charset="-122"/>
                <a:ea typeface="微软雅黑" panose="020B0503020204020204" pitchFamily="34" charset="-122"/>
              </a:rPr>
              <a:t>CV</a:t>
            </a:r>
            <a:r>
              <a:rPr lang="zh-CN" altLang="en-US" sz="2400"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9AF541D5-5A75-E9E0-BEEE-22886AF6C06E}"/>
              </a:ext>
            </a:extLst>
          </p:cNvPr>
          <p:cNvSpPr txBox="1"/>
          <p:nvPr/>
        </p:nvSpPr>
        <p:spPr>
          <a:xfrm>
            <a:off x="3027464" y="4888316"/>
            <a:ext cx="1018973" cy="461665"/>
          </a:xfrm>
          <a:prstGeom prst="rect">
            <a:avLst/>
          </a:prstGeom>
          <a:noFill/>
        </p:spPr>
        <p:txBody>
          <a:bodyPr wrap="square">
            <a:spAutoFit/>
          </a:bodyPr>
          <a:lstStyle/>
          <a:p>
            <a:pPr fontAlgn="ctr"/>
            <a:r>
              <a:rPr lang="zh-CN" altLang="en-US" sz="1200" b="1" u="none" strike="noStrike" dirty="0">
                <a:effectLst/>
              </a:rPr>
              <a:t>目标检测、目标识别</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78291C38-3122-5C12-152C-B2F6ED0DE0CD}"/>
              </a:ext>
            </a:extLst>
          </p:cNvPr>
          <p:cNvSpPr txBox="1"/>
          <p:nvPr/>
        </p:nvSpPr>
        <p:spPr>
          <a:xfrm>
            <a:off x="3027464" y="6464365"/>
            <a:ext cx="1018973" cy="276999"/>
          </a:xfrm>
          <a:prstGeom prst="rect">
            <a:avLst/>
          </a:prstGeom>
          <a:noFill/>
        </p:spPr>
        <p:txBody>
          <a:bodyPr wrap="square">
            <a:spAutoFit/>
          </a:bodyPr>
          <a:lstStyle/>
          <a:p>
            <a:pPr fontAlgn="ctr"/>
            <a:r>
              <a:rPr lang="zh-CN" altLang="en-US" sz="1200" b="1" u="none" strike="noStrike" dirty="0">
                <a:effectLst/>
              </a:rPr>
              <a:t>图像分割</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91193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77498924"/>
              </p:ext>
            </p:extLst>
          </p:nvPr>
        </p:nvGraphicFramePr>
        <p:xfrm>
          <a:off x="5486400" y="390526"/>
          <a:ext cx="6328408" cy="2836749"/>
        </p:xfrm>
        <a:graphic>
          <a:graphicData uri="http://schemas.openxmlformats.org/drawingml/2006/table">
            <a:tbl>
              <a:tblPr>
                <a:tableStyleId>{125E5076-3810-47DD-B79F-674D7AD40C01}</a:tableStyleId>
              </a:tblPr>
              <a:tblGrid>
                <a:gridCol w="1747261">
                  <a:extLst>
                    <a:ext uri="{9D8B030D-6E8A-4147-A177-3AD203B41FA5}">
                      <a16:colId xmlns:a16="http://schemas.microsoft.com/office/drawing/2014/main" val="20000"/>
                    </a:ext>
                  </a:extLst>
                </a:gridCol>
                <a:gridCol w="4581147">
                  <a:extLst>
                    <a:ext uri="{9D8B030D-6E8A-4147-A177-3AD203B41FA5}">
                      <a16:colId xmlns:a16="http://schemas.microsoft.com/office/drawing/2014/main" val="20001"/>
                    </a:ext>
                  </a:extLst>
                </a:gridCol>
              </a:tblGrid>
              <a:tr h="285749">
                <a:tc>
                  <a:txBody>
                    <a:bodyPr/>
                    <a:lstStyle/>
                    <a:p>
                      <a:pPr algn="ctr" fontAlgn="b"/>
                      <a:r>
                        <a:rPr lang="zh-CN" altLang="en-US" sz="1100" u="none" strike="noStrike" dirty="0">
                          <a:effectLst/>
                        </a:rPr>
                        <a:t>相关研究</a:t>
                      </a:r>
                      <a:endParaRPr lang="zh-CN" altLang="en-US" sz="1100" b="1"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fontAlgn="b"/>
                      <a:r>
                        <a:rPr lang="zh-CN" altLang="en-US" sz="1100" u="none" strike="noStrike" dirty="0">
                          <a:effectLst/>
                        </a:rPr>
                        <a:t>评价指标</a:t>
                      </a:r>
                      <a:endParaRPr lang="zh-CN" altLang="en-US" sz="1100" b="1"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90879">
                <a:tc>
                  <a:txBody>
                    <a:bodyPr/>
                    <a:lstStyle/>
                    <a:p>
                      <a:pPr algn="ctr" fontAlgn="t"/>
                      <a:r>
                        <a:rPr lang="zh-CN" altLang="en-US" sz="1100" u="sng" strike="noStrike" dirty="0">
                          <a:effectLst/>
                        </a:rPr>
                        <a:t>韩君伟和董靓</a:t>
                      </a:r>
                      <a:r>
                        <a:rPr lang="en-US" altLang="zh-CN" sz="1100" u="sng" strike="noStrike" dirty="0">
                          <a:effectLst/>
                        </a:rPr>
                        <a:t>[1]</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视觉熵、色彩丰富指数、街道宽度、沿街建筑高度、天际线变化指数、天空开阔指数</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95440">
                <a:tc>
                  <a:txBody>
                    <a:bodyPr/>
                    <a:lstStyle/>
                    <a:p>
                      <a:pPr algn="ctr" fontAlgn="t"/>
                      <a:r>
                        <a:rPr lang="zh-CN" altLang="en-US" sz="1100" u="sng" strike="noStrike" dirty="0">
                          <a:effectLst/>
                        </a:rPr>
                        <a:t>周韬等</a:t>
                      </a:r>
                      <a:r>
                        <a:rPr lang="en-US" altLang="zh-CN" sz="1100" u="sng" strike="noStrike" dirty="0">
                          <a:effectLst/>
                        </a:rPr>
                        <a:t>[2]</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贴线率、天空占有率、建筑占有率、绿化占有率</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90879">
                <a:tc>
                  <a:txBody>
                    <a:bodyPr/>
                    <a:lstStyle/>
                    <a:p>
                      <a:pPr algn="ctr" fontAlgn="t"/>
                      <a:r>
                        <a:rPr lang="en-US" sz="1100" u="sng" strike="noStrike" dirty="0">
                          <a:effectLst/>
                        </a:rPr>
                        <a:t>Tang</a:t>
                      </a:r>
                      <a:r>
                        <a:rPr lang="zh-CN" altLang="en-US" sz="1100" u="sng" strike="noStrike" dirty="0">
                          <a:effectLst/>
                        </a:rPr>
                        <a:t>和</a:t>
                      </a:r>
                      <a:r>
                        <a:rPr lang="en-US" sz="1100" u="sng" strike="noStrike" dirty="0">
                          <a:effectLst/>
                        </a:rPr>
                        <a:t>Long[3]</a:t>
                      </a:r>
                      <a:endParaRPr lang="en-US"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墙面连续性、交叉口横截面宽高比、绿化占有率、天空开敞度、围合度</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90879">
                <a:tc>
                  <a:txBody>
                    <a:bodyPr/>
                    <a:lstStyle/>
                    <a:p>
                      <a:pPr algn="ctr" fontAlgn="t"/>
                      <a:r>
                        <a:rPr lang="en-US" sz="1100" u="sng" strike="noStrike" dirty="0">
                          <a:effectLst/>
                        </a:rPr>
                        <a:t>Ye</a:t>
                      </a:r>
                      <a:r>
                        <a:rPr lang="zh-CN" altLang="en-US" sz="1100" u="sng" strike="noStrike" dirty="0">
                          <a:effectLst/>
                        </a:rPr>
                        <a:t>等</a:t>
                      </a:r>
                      <a:r>
                        <a:rPr lang="en-US" altLang="zh-CN" sz="1100" u="sng" strike="noStrike" dirty="0">
                          <a:effectLst/>
                        </a:rPr>
                        <a:t>[4]</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绿色视觉、天空视野、建筑界面、步行空间、机动化程度、多样性</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90879">
                <a:tc>
                  <a:txBody>
                    <a:bodyPr/>
                    <a:lstStyle/>
                    <a:p>
                      <a:pPr algn="ctr" fontAlgn="t"/>
                      <a:r>
                        <a:rPr lang="zh-CN" altLang="en-US" sz="1100" u="sng" strike="noStrike" dirty="0">
                          <a:effectLst/>
                        </a:rPr>
                        <a:t>郑屹和杨俊宴</a:t>
                      </a:r>
                      <a:r>
                        <a:rPr lang="en-US" altLang="zh-CN" sz="1100" u="sng" strike="noStrike" dirty="0">
                          <a:effectLst/>
                        </a:rPr>
                        <a:t>[5]</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绿色视觉指数、天空开敞指数、色彩氛围指数、色彩丰富指数</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90879">
                <a:tc>
                  <a:txBody>
                    <a:bodyPr/>
                    <a:lstStyle/>
                    <a:p>
                      <a:pPr algn="ctr" fontAlgn="t"/>
                      <a:r>
                        <a:rPr lang="en-US" sz="1100" u="sng" strike="noStrike" dirty="0">
                          <a:effectLst/>
                        </a:rPr>
                        <a:t>Ma</a:t>
                      </a:r>
                      <a:r>
                        <a:rPr lang="zh-CN" altLang="en-US" sz="1100" u="sng" strike="noStrike" dirty="0">
                          <a:effectLst/>
                        </a:rPr>
                        <a:t>等</a:t>
                      </a:r>
                      <a:r>
                        <a:rPr lang="en-US" altLang="zh-CN" sz="1100" u="sng" strike="noStrike" dirty="0">
                          <a:effectLst/>
                        </a:rPr>
                        <a:t>[6]</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绿视率、天空开敞度、围合度、可步行度、可意向性</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401165">
                <a:tc>
                  <a:txBody>
                    <a:bodyPr/>
                    <a:lstStyle/>
                    <a:p>
                      <a:pPr algn="ctr" fontAlgn="t"/>
                      <a:r>
                        <a:rPr lang="en-US" sz="1100" u="sng" strike="noStrike" dirty="0" err="1">
                          <a:effectLst/>
                        </a:rPr>
                        <a:t>Qiu</a:t>
                      </a:r>
                      <a:r>
                        <a:rPr lang="zh-CN" altLang="en-US" sz="1100" u="sng" strike="noStrike" dirty="0">
                          <a:effectLst/>
                        </a:rPr>
                        <a:t>等</a:t>
                      </a:r>
                      <a:r>
                        <a:rPr lang="en-US" altLang="zh-CN" sz="1100" u="sng" strike="noStrike" dirty="0">
                          <a:effectLst/>
                        </a:rPr>
                        <a:t>[7]</a:t>
                      </a:r>
                      <a:endParaRPr lang="en-US" altLang="zh-CN" sz="1100" b="0" i="0" u="sng"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l" fontAlgn="t"/>
                      <a:r>
                        <a:rPr lang="zh-CN" altLang="en-US" sz="1100" u="none" strike="noStrike" dirty="0">
                          <a:solidFill>
                            <a:sysClr val="windowText" lastClr="000000"/>
                          </a:solidFill>
                          <a:effectLst/>
                        </a:rPr>
                        <a:t>围合度、空间尺度、复杂度、可意向性</a:t>
                      </a:r>
                      <a:endParaRPr lang="zh-CN" altLang="en-US" sz="1100" b="0" i="0" u="none" strike="noStrike" dirty="0">
                        <a:solidFill>
                          <a:sysClr val="windowText" lastClr="000000"/>
                        </a:solidFill>
                        <a:effectLst/>
                        <a:latin typeface="Arial" panose="020B0604020202020204" pitchFamily="34" charset="0"/>
                        <a:ea typeface="宋体" panose="02010600030101010101" pitchFamily="2" charset="-122"/>
                      </a:endParaRPr>
                    </a:p>
                  </a:txBody>
                  <a:tcPr marL="9525" marR="9525" marT="9525" marB="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692789006"/>
              </p:ext>
            </p:extLst>
          </p:nvPr>
        </p:nvGraphicFramePr>
        <p:xfrm>
          <a:off x="5534027" y="3848103"/>
          <a:ext cx="6328403" cy="2669242"/>
        </p:xfrm>
        <a:graphic>
          <a:graphicData uri="http://schemas.openxmlformats.org/drawingml/2006/table">
            <a:tbl>
              <a:tblPr>
                <a:tableStyleId>{125E5076-3810-47DD-B79F-674D7AD40C01}</a:tableStyleId>
              </a:tblPr>
              <a:tblGrid>
                <a:gridCol w="1710216">
                  <a:extLst>
                    <a:ext uri="{9D8B030D-6E8A-4147-A177-3AD203B41FA5}">
                      <a16:colId xmlns:a16="http://schemas.microsoft.com/office/drawing/2014/main" val="20000"/>
                    </a:ext>
                  </a:extLst>
                </a:gridCol>
                <a:gridCol w="527177">
                  <a:extLst>
                    <a:ext uri="{9D8B030D-6E8A-4147-A177-3AD203B41FA5}">
                      <a16:colId xmlns:a16="http://schemas.microsoft.com/office/drawing/2014/main" val="20001"/>
                    </a:ext>
                  </a:extLst>
                </a:gridCol>
                <a:gridCol w="818202">
                  <a:extLst>
                    <a:ext uri="{9D8B030D-6E8A-4147-A177-3AD203B41FA5}">
                      <a16:colId xmlns:a16="http://schemas.microsoft.com/office/drawing/2014/main" val="20002"/>
                    </a:ext>
                  </a:extLst>
                </a:gridCol>
                <a:gridCol w="818202">
                  <a:extLst>
                    <a:ext uri="{9D8B030D-6E8A-4147-A177-3AD203B41FA5}">
                      <a16:colId xmlns:a16="http://schemas.microsoft.com/office/drawing/2014/main" val="20003"/>
                    </a:ext>
                  </a:extLst>
                </a:gridCol>
                <a:gridCol w="818202">
                  <a:extLst>
                    <a:ext uri="{9D8B030D-6E8A-4147-A177-3AD203B41FA5}">
                      <a16:colId xmlns:a16="http://schemas.microsoft.com/office/drawing/2014/main" val="20004"/>
                    </a:ext>
                  </a:extLst>
                </a:gridCol>
                <a:gridCol w="818202">
                  <a:extLst>
                    <a:ext uri="{9D8B030D-6E8A-4147-A177-3AD203B41FA5}">
                      <a16:colId xmlns:a16="http://schemas.microsoft.com/office/drawing/2014/main" val="20005"/>
                    </a:ext>
                  </a:extLst>
                </a:gridCol>
                <a:gridCol w="818202">
                  <a:extLst>
                    <a:ext uri="{9D8B030D-6E8A-4147-A177-3AD203B41FA5}">
                      <a16:colId xmlns:a16="http://schemas.microsoft.com/office/drawing/2014/main" val="20006"/>
                    </a:ext>
                  </a:extLst>
                </a:gridCol>
              </a:tblGrid>
              <a:tr h="266697">
                <a:tc>
                  <a:txBody>
                    <a:bodyPr/>
                    <a:lstStyle/>
                    <a:p>
                      <a:pPr algn="ctr" fontAlgn="b"/>
                      <a:r>
                        <a:rPr lang="zh-CN" altLang="en-US" sz="900" u="none" strike="noStrike" dirty="0">
                          <a:effectLst/>
                        </a:rPr>
                        <a:t>论文题目</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发表年度</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作者</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数据</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指标</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分割算法</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zh-CN" altLang="en-US" sz="900" u="none" strike="noStrike" dirty="0">
                          <a:effectLst/>
                        </a:rPr>
                        <a:t>算法相关</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299457">
                <a:tc rowSpan="8">
                  <a:txBody>
                    <a:bodyPr/>
                    <a:lstStyle/>
                    <a:p>
                      <a:pPr algn="ctr" fontAlgn="ctr"/>
                      <a:r>
                        <a:rPr lang="zh-CN" altLang="en-US" sz="900" u="none" strike="noStrike" dirty="0">
                          <a:effectLst/>
                        </a:rPr>
                        <a:t>基于街景图像和机器学习的街道空间品质评价与优化研究</a:t>
                      </a:r>
                      <a:r>
                        <a:rPr lang="en-US" altLang="zh-CN" sz="900" u="none" strike="noStrike" dirty="0">
                          <a:effectLst/>
                        </a:rPr>
                        <a:t>——</a:t>
                      </a:r>
                      <a:r>
                        <a:rPr lang="zh-CN" altLang="en-US" sz="900" u="none" strike="noStrike" dirty="0">
                          <a:effectLst/>
                        </a:rPr>
                        <a:t>以广州市老城区为例</a:t>
                      </a:r>
                      <a:r>
                        <a:rPr lang="en-US" altLang="zh-CN" sz="900" u="none" strike="noStrike" dirty="0">
                          <a:effectLst/>
                        </a:rPr>
                        <a:t>[8]</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900" u="none" strike="noStrike" dirty="0">
                          <a:solidFill>
                            <a:sysClr val="windowText" lastClr="000000"/>
                          </a:solidFill>
                          <a:effectLst/>
                        </a:rPr>
                        <a:t>2023</a:t>
                      </a:r>
                      <a:endParaRPr lang="en-US" altLang="zh-CN"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杨玉茹</a:t>
                      </a:r>
                      <a:r>
                        <a:rPr lang="en-US" altLang="zh-CN" sz="900" u="none" strike="noStrike" dirty="0">
                          <a:solidFill>
                            <a:sysClr val="windowText" lastClr="000000"/>
                          </a:solidFill>
                          <a:effectLst/>
                        </a:rPr>
                        <a:t>,</a:t>
                      </a:r>
                      <a:r>
                        <a:rPr lang="zh-CN" altLang="en-US" sz="900" u="none" strike="noStrike" dirty="0">
                          <a:solidFill>
                            <a:sysClr val="windowText" lastClr="000000"/>
                          </a:solidFill>
                          <a:effectLst/>
                        </a:rPr>
                        <a:t>华南理工大学</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街景数据</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可步行性</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机器学习算法</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选用</a:t>
                      </a:r>
                      <a:r>
                        <a:rPr lang="en-US" altLang="zh-CN" sz="900" u="none" strike="noStrike" dirty="0">
                          <a:solidFill>
                            <a:sysClr val="windowText" lastClr="000000"/>
                          </a:solidFill>
                          <a:effectLst/>
                        </a:rPr>
                        <a:t>MAE</a:t>
                      </a:r>
                      <a:r>
                        <a:rPr lang="zh-CN" altLang="en-US" sz="900" u="none" strike="noStrike" dirty="0">
                          <a:solidFill>
                            <a:sysClr val="windowText" lastClr="000000"/>
                          </a:solidFill>
                          <a:effectLst/>
                        </a:rPr>
                        <a:t>作为目标损失函数</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5388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绿视率</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53880">
                <a:tc vMerge="1">
                  <a:txBody>
                    <a:bodyPr/>
                    <a:lstStyle/>
                    <a:p>
                      <a:endParaRPr lang="zh-CN" altLang="en-US"/>
                    </a:p>
                  </a:txBody>
                  <a:tcPr/>
                </a:tc>
                <a:tc>
                  <a:txBody>
                    <a:bodyPr/>
                    <a:lstStyle/>
                    <a:p>
                      <a:pPr algn="ctr"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围合度</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15388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开敞度</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153880">
                <a:tc vMerge="1">
                  <a:txBody>
                    <a:bodyPr/>
                    <a:lstStyle/>
                    <a:p>
                      <a:endParaRPr lang="zh-CN" altLang="en-US"/>
                    </a:p>
                  </a:txBody>
                  <a:tcPr/>
                </a:tc>
                <a:tc>
                  <a:txBody>
                    <a:bodyPr/>
                    <a:lstStyle/>
                    <a:p>
                      <a:pPr algn="ctr"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可意象性</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15388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dirty="0">
                          <a:solidFill>
                            <a:sysClr val="windowText" lastClr="000000"/>
                          </a:solidFill>
                          <a:effectLst/>
                        </a:rPr>
                        <a:t>协调性</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153880">
                <a:tc vMerge="1">
                  <a:txBody>
                    <a:bodyPr/>
                    <a:lstStyle/>
                    <a:p>
                      <a:endParaRPr lang="zh-CN" altLang="en-US"/>
                    </a:p>
                  </a:txBody>
                  <a:tcPr/>
                </a:tc>
                <a:tc>
                  <a:txBody>
                    <a:bodyPr/>
                    <a:lstStyle/>
                    <a:p>
                      <a:pPr algn="ctr"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gridSpan="2">
                  <a:txBody>
                    <a:bodyPr/>
                    <a:lstStyle/>
                    <a:p>
                      <a:pPr algn="l" fontAlgn="b"/>
                      <a:r>
                        <a:rPr lang="zh-CN" altLang="en-US" sz="900" u="none" strike="noStrike" dirty="0">
                          <a:solidFill>
                            <a:sysClr val="windowText" lastClr="000000"/>
                          </a:solidFill>
                          <a:effectLst/>
                        </a:rPr>
                        <a:t>界面积极度</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12833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gridSpan="2">
                  <a:txBody>
                    <a:bodyPr/>
                    <a:lstStyle/>
                    <a:p>
                      <a:pPr algn="l" fontAlgn="b"/>
                      <a:r>
                        <a:rPr lang="zh-CN" altLang="en-US" sz="900" u="none" strike="noStrike" dirty="0">
                          <a:solidFill>
                            <a:sysClr val="windowText" lastClr="000000"/>
                          </a:solidFill>
                          <a:effectLst/>
                        </a:rPr>
                        <a:t>界面通透性</a:t>
                      </a:r>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72059">
                <a:tc rowSpan="5">
                  <a:txBody>
                    <a:bodyPr/>
                    <a:lstStyle/>
                    <a:p>
                      <a:pPr algn="ctr" fontAlgn="ctr"/>
                      <a:r>
                        <a:rPr lang="zh-CN" altLang="en-US" sz="900" u="none" strike="noStrike" dirty="0">
                          <a:effectLst/>
                        </a:rPr>
                        <a:t>基于街景图像的旅游地街道空间视觉品质评价方法</a:t>
                      </a:r>
                      <a:r>
                        <a:rPr lang="en-US" altLang="zh-CN" sz="900" u="none" strike="noStrike" dirty="0">
                          <a:effectLst/>
                        </a:rPr>
                        <a:t>[9]</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7824" marR="7824" marT="782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900" u="none" strike="noStrike" dirty="0">
                          <a:solidFill>
                            <a:sysClr val="windowText" lastClr="000000"/>
                          </a:solidFill>
                          <a:effectLst/>
                        </a:rPr>
                        <a:t>2024</a:t>
                      </a:r>
                      <a:endParaRPr lang="en-US" altLang="zh-CN"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黄竞雄</a:t>
                      </a:r>
                      <a:r>
                        <a:rPr lang="en-US" altLang="zh-CN" sz="900" u="none" strike="noStrike">
                          <a:solidFill>
                            <a:sysClr val="windowText" lastClr="000000"/>
                          </a:solidFill>
                          <a:effectLst/>
                        </a:rPr>
                        <a:t>, </a:t>
                      </a:r>
                      <a:r>
                        <a:rPr lang="zh-CN" altLang="en-US" sz="900" u="none" strike="noStrike">
                          <a:solidFill>
                            <a:sysClr val="windowText" lastClr="000000"/>
                          </a:solidFill>
                          <a:effectLst/>
                        </a:rPr>
                        <a:t>梁嘉祺</a:t>
                      </a:r>
                      <a:r>
                        <a:rPr lang="en-US" altLang="zh-CN" sz="900" u="none" strike="noStrike">
                          <a:solidFill>
                            <a:sysClr val="windowText" lastClr="000000"/>
                          </a:solidFill>
                          <a:effectLst/>
                        </a:rPr>
                        <a:t>, </a:t>
                      </a:r>
                      <a:r>
                        <a:rPr lang="zh-CN" altLang="en-US" sz="900" u="none" strike="noStrike">
                          <a:solidFill>
                            <a:sysClr val="windowText" lastClr="000000"/>
                          </a:solidFill>
                          <a:effectLst/>
                        </a:rPr>
                        <a:t>杨盟盛</a:t>
                      </a:r>
                      <a:r>
                        <a:rPr lang="en-US" altLang="zh-CN" sz="900" u="none" strike="noStrike">
                          <a:solidFill>
                            <a:sysClr val="windowText" lastClr="000000"/>
                          </a:solidFill>
                          <a:effectLst/>
                        </a:rPr>
                        <a:t>, </a:t>
                      </a:r>
                      <a:r>
                        <a:rPr lang="zh-CN" altLang="en-US" sz="900" u="none" strike="noStrike">
                          <a:solidFill>
                            <a:sysClr val="windowText" lastClr="000000"/>
                          </a:solidFill>
                          <a:effectLst/>
                        </a:rPr>
                        <a:t>李渊</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人工采集街景数据</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绿视率 </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gridSpan="2">
                  <a:txBody>
                    <a:bodyPr/>
                    <a:lstStyle/>
                    <a:p>
                      <a:pPr algn="l" fontAlgn="b"/>
                      <a:r>
                        <a:rPr lang="zh-CN" altLang="en-US" sz="900" u="none" strike="noStrike" dirty="0">
                          <a:solidFill>
                            <a:sysClr val="windowText" lastClr="000000"/>
                          </a:solidFill>
                          <a:effectLst/>
                        </a:rPr>
                        <a:t>全卷积网络（</a:t>
                      </a:r>
                      <a:r>
                        <a:rPr lang="en-US" sz="900" u="none" strike="noStrike" dirty="0">
                          <a:solidFill>
                            <a:sysClr val="windowText" lastClr="000000"/>
                          </a:solidFill>
                          <a:effectLst/>
                        </a:rPr>
                        <a:t>Fully Convolutional Networks, FCN）</a:t>
                      </a:r>
                      <a:endParaRPr 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extLst>
                  <a:ext uri="{0D108BD9-81ED-4DB2-BD59-A6C34878D82A}">
                    <a16:rowId xmlns:a16="http://schemas.microsoft.com/office/drawing/2014/main" val="10009"/>
                  </a:ext>
                </a:extLst>
              </a:tr>
              <a:tr h="15388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围合度</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r h="153880">
                <a:tc vMerge="1">
                  <a:txBody>
                    <a:bodyPr/>
                    <a:lstStyle/>
                    <a:p>
                      <a:endParaRPr lang="zh-CN" altLang="en-US"/>
                    </a:p>
                  </a:txBody>
                  <a:tcPr/>
                </a:tc>
                <a:tc>
                  <a:txBody>
                    <a:bodyPr/>
                    <a:lstStyle/>
                    <a:p>
                      <a:pPr algn="ctr"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gridSpan="2">
                  <a:txBody>
                    <a:bodyPr/>
                    <a:lstStyle/>
                    <a:p>
                      <a:pPr algn="l" fontAlgn="b"/>
                      <a:r>
                        <a:rPr lang="zh-CN" altLang="en-US" sz="900" u="none" strike="noStrike">
                          <a:solidFill>
                            <a:sysClr val="windowText" lastClr="000000"/>
                          </a:solidFill>
                          <a:effectLst/>
                        </a:rPr>
                        <a:t>天空开敞度</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153880">
                <a:tc vMerge="1">
                  <a:txBody>
                    <a:bodyPr/>
                    <a:lstStyle/>
                    <a:p>
                      <a:endParaRPr lang="zh-CN" altLang="en-US"/>
                    </a:p>
                  </a:txBody>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拥挤程度</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153880">
                <a:tc vMerge="1">
                  <a:txBody>
                    <a:bodyPr/>
                    <a:lstStyle/>
                    <a:p>
                      <a:endParaRPr lang="zh-CN" altLang="en-US"/>
                    </a:p>
                  </a:txBody>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r>
                        <a:rPr lang="zh-CN" altLang="en-US" sz="900" u="none" strike="noStrike">
                          <a:solidFill>
                            <a:sysClr val="windowText" lastClr="000000"/>
                          </a:solidFill>
                          <a:effectLst/>
                        </a:rPr>
                        <a:t>多样性 </a:t>
                      </a:r>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b"/>
                      <a:endParaRPr lang="zh-CN" altLang="en-US" sz="900" b="0" i="0" u="none" strike="noStrike" dirty="0">
                        <a:solidFill>
                          <a:sysClr val="windowText" lastClr="000000"/>
                        </a:solidFill>
                        <a:effectLst/>
                        <a:latin typeface="宋体" panose="02010600030101010101" pitchFamily="2" charset="-122"/>
                        <a:ea typeface="宋体" panose="02010600030101010101" pitchFamily="2" charset="-122"/>
                      </a:endParaRPr>
                    </a:p>
                  </a:txBody>
                  <a:tcPr marL="7824" marR="7824" marT="7824"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bl>
          </a:graphicData>
        </a:graphic>
      </p:graphicFrame>
      <p:sp>
        <p:nvSpPr>
          <p:cNvPr id="2" name="矩形 1"/>
          <p:cNvSpPr/>
          <p:nvPr/>
        </p:nvSpPr>
        <p:spPr>
          <a:xfrm>
            <a:off x="304800" y="1004202"/>
            <a:ext cx="5010150" cy="5909310"/>
          </a:xfrm>
          <a:prstGeom prst="rect">
            <a:avLst/>
          </a:prstGeom>
        </p:spPr>
        <p:txBody>
          <a:bodyPr wrap="square">
            <a:spAutoFit/>
          </a:bodyPr>
          <a:lstStyle/>
          <a:p>
            <a:pPr indent="324000"/>
            <a:r>
              <a:rPr lang="en-US" altLang="zh-CN" sz="1400" b="1" dirty="0"/>
              <a:t>1. </a:t>
            </a:r>
            <a:r>
              <a:rPr lang="zh-CN" altLang="en-US" sz="1400" b="1" dirty="0"/>
              <a:t>研究背景</a:t>
            </a:r>
          </a:p>
          <a:p>
            <a:pPr indent="324000"/>
            <a:r>
              <a:rPr lang="zh-CN" altLang="en-US" sz="1400" dirty="0"/>
              <a:t>基于街景图像的研究逐渐成为城市规划与设计领域的重要研究方向。街景图像能够提供直观的视觉信息，帮助评估和优化城市环境。近年来，国内外学者对街景图像的评价指标、涉及视觉要素以及应用方法进行了广泛的研究。</a:t>
            </a:r>
          </a:p>
          <a:p>
            <a:pPr indent="324000"/>
            <a:r>
              <a:rPr lang="en-US" altLang="zh-CN" sz="1400" b="1" dirty="0"/>
              <a:t>2. </a:t>
            </a:r>
            <a:r>
              <a:rPr lang="zh-CN" altLang="en-US" sz="1400" b="1" dirty="0"/>
              <a:t>评价指标</a:t>
            </a:r>
          </a:p>
          <a:p>
            <a:pPr indent="324000"/>
            <a:r>
              <a:rPr lang="zh-CN" altLang="en-US" sz="1400" dirty="0"/>
              <a:t>不同研究对街景图像的评价指标进行了详细分析。主要的评价指标包括：</a:t>
            </a:r>
            <a:endParaRPr lang="en-US" altLang="zh-CN" sz="1400" dirty="0"/>
          </a:p>
          <a:p>
            <a:pPr indent="324000"/>
            <a:r>
              <a:rPr lang="zh-CN" altLang="en-US" sz="1400" dirty="0"/>
              <a:t>视觉熵、色彩丰富指数、街道宽度、沿街建筑高度、天际线变化指数、天空开阔指数</a:t>
            </a:r>
            <a:endParaRPr lang="en-US" altLang="zh-CN" sz="1400" b="1" dirty="0"/>
          </a:p>
          <a:p>
            <a:pPr indent="324000"/>
            <a:r>
              <a:rPr lang="en-US" altLang="zh-CN" sz="1400" b="1" dirty="0"/>
              <a:t>3. </a:t>
            </a:r>
            <a:r>
              <a:rPr lang="zh-CN" altLang="en-US" sz="1400" b="1" dirty="0"/>
              <a:t>涉及视觉要素</a:t>
            </a:r>
          </a:p>
          <a:p>
            <a:pPr indent="324000"/>
            <a:r>
              <a:rPr lang="zh-CN" altLang="en-US" sz="1400" dirty="0"/>
              <a:t>在街景图像研究中，涉及的视觉要素主要包括：绿植、天空、建筑、墙壁、街道设施、交通工具等。</a:t>
            </a:r>
            <a:endParaRPr lang="en-US" altLang="zh-CN" sz="1400" dirty="0"/>
          </a:p>
          <a:p>
            <a:pPr indent="324000"/>
            <a:endParaRPr lang="zh-CN" altLang="en-US" sz="1400" dirty="0"/>
          </a:p>
          <a:p>
            <a:pPr indent="324000"/>
            <a:r>
              <a:rPr lang="en-US" altLang="zh-CN" sz="1400" b="1" dirty="0"/>
              <a:t>4. </a:t>
            </a:r>
            <a:r>
              <a:rPr lang="zh-CN" altLang="en-US" sz="1400" b="1" dirty="0"/>
              <a:t>典型研究</a:t>
            </a:r>
          </a:p>
          <a:p>
            <a:pPr indent="324000">
              <a:buFont typeface="Arial" panose="020B0604020202020204" pitchFamily="34" charset="0"/>
              <a:buChar char="•"/>
            </a:pPr>
            <a:r>
              <a:rPr lang="zh-CN" altLang="en-US" sz="1400" b="1" dirty="0"/>
              <a:t>基于街景图像和机器学习的街道空间品质评价与优化研究</a:t>
            </a:r>
            <a:r>
              <a:rPr lang="en-US" altLang="zh-CN" sz="1400" u="sng" strike="noStrike" dirty="0">
                <a:effectLst/>
              </a:rPr>
              <a:t>[8]</a:t>
            </a:r>
            <a:r>
              <a:rPr lang="zh-CN" altLang="en-US" sz="1400" dirty="0"/>
              <a:t>：该研究以广州市老城区为例，利用街景数据进行街道空间品质评价，采用机器学习算法进行分割建模，选用</a:t>
            </a:r>
            <a:r>
              <a:rPr lang="en-US" altLang="zh-CN" sz="1400" dirty="0"/>
              <a:t>MAE</a:t>
            </a:r>
            <a:r>
              <a:rPr lang="zh-CN" altLang="en-US" sz="1400" dirty="0"/>
              <a:t>作为目标损失函数。研究发现，街景图像中的视觉要素对空间品质有显著影响，并提出优化建议，如增加绿化、优化天际线布局等。</a:t>
            </a:r>
          </a:p>
          <a:p>
            <a:pPr indent="324000">
              <a:buFont typeface="Arial" panose="020B0604020202020204" pitchFamily="34" charset="0"/>
              <a:buChar char="•"/>
            </a:pPr>
            <a:r>
              <a:rPr lang="zh-CN" altLang="en-US" sz="1400" b="1" dirty="0"/>
              <a:t>基于街景图像的旅游城市街道空间视觉品质评价方法</a:t>
            </a:r>
            <a:r>
              <a:rPr lang="en-US" altLang="zh-CN" sz="1400" dirty="0"/>
              <a:t>[9]</a:t>
            </a:r>
            <a:r>
              <a:rPr lang="zh-CN" altLang="en-US" sz="1400" dirty="0"/>
              <a:t>：该研究基于街景图像的视宽高、色彩丰富度、街道宽度等指标，结合人工采集的街景数据，利用全卷积网络（</a:t>
            </a:r>
            <a:r>
              <a:rPr lang="en-US" altLang="zh-CN" sz="1400" dirty="0"/>
              <a:t>FCN</a:t>
            </a:r>
            <a:r>
              <a:rPr lang="zh-CN" altLang="en-US" sz="1400" dirty="0"/>
              <a:t>）进行分割建模。研究结果表明，街景图像能有效评估旅游城市的街道空间视觉品质，并提出优化建议，如增  加公共空间绿化、改善街道设施等。</a:t>
            </a:r>
          </a:p>
        </p:txBody>
      </p:sp>
      <p:sp>
        <p:nvSpPr>
          <p:cNvPr id="6" name="文本框 5"/>
          <p:cNvSpPr txBox="1"/>
          <p:nvPr/>
        </p:nvSpPr>
        <p:spPr>
          <a:xfrm>
            <a:off x="526945" y="505634"/>
            <a:ext cx="473011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研究背景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街景图像研究</a:t>
            </a:r>
          </a:p>
        </p:txBody>
      </p:sp>
      <p:sp>
        <p:nvSpPr>
          <p:cNvPr id="7" name="文本框 6"/>
          <p:cNvSpPr txBox="1"/>
          <p:nvPr/>
        </p:nvSpPr>
        <p:spPr>
          <a:xfrm>
            <a:off x="7472148" y="3168357"/>
            <a:ext cx="4572000" cy="369332"/>
          </a:xfrm>
          <a:prstGeom prst="rect">
            <a:avLst/>
          </a:prstGeom>
          <a:noFill/>
        </p:spPr>
        <p:txBody>
          <a:bodyPr wrap="square" rtlCol="0">
            <a:spAutoFit/>
          </a:bodyPr>
          <a:lstStyle/>
          <a:p>
            <a:r>
              <a:rPr lang="zh-CN" altLang="en-US" b="1" dirty="0">
                <a:solidFill>
                  <a:schemeClr val="bg2">
                    <a:lumMod val="75000"/>
                  </a:schemeClr>
                </a:solidFill>
                <a:latin typeface="微软雅黑" panose="020B0503020204020204" pitchFamily="34" charset="-122"/>
                <a:ea typeface="微软雅黑" panose="020B0503020204020204" pitchFamily="34" charset="-122"/>
              </a:rPr>
              <a:t>相关研究总结</a:t>
            </a:r>
          </a:p>
        </p:txBody>
      </p:sp>
      <p:sp>
        <p:nvSpPr>
          <p:cNvPr id="8" name="文本框 7"/>
          <p:cNvSpPr txBox="1"/>
          <p:nvPr/>
        </p:nvSpPr>
        <p:spPr>
          <a:xfrm>
            <a:off x="7472148" y="6513402"/>
            <a:ext cx="4572000" cy="369332"/>
          </a:xfrm>
          <a:prstGeom prst="rect">
            <a:avLst/>
          </a:prstGeom>
          <a:noFill/>
        </p:spPr>
        <p:txBody>
          <a:bodyPr wrap="square" rtlCol="0">
            <a:spAutoFit/>
          </a:bodyPr>
          <a:lstStyle/>
          <a:p>
            <a:r>
              <a:rPr lang="zh-CN" altLang="en-US" b="1" dirty="0">
                <a:solidFill>
                  <a:schemeClr val="bg2">
                    <a:lumMod val="75000"/>
                  </a:schemeClr>
                </a:solidFill>
                <a:latin typeface="微软雅黑" panose="020B0503020204020204" pitchFamily="34" charset="-122"/>
                <a:ea typeface="微软雅黑" panose="020B0503020204020204" pitchFamily="34" charset="-122"/>
              </a:rPr>
              <a:t>典型研究案例</a:t>
            </a:r>
          </a:p>
        </p:txBody>
      </p:sp>
      <p:sp>
        <p:nvSpPr>
          <p:cNvPr id="10" name="文本框 9">
            <a:extLst>
              <a:ext uri="{FF2B5EF4-FFF2-40B4-BE49-F238E27FC236}">
                <a16:creationId xmlns:a16="http://schemas.microsoft.com/office/drawing/2014/main" id="{3C6A9CA6-3682-4C27-92CA-F0D84756BF45}"/>
              </a:ext>
            </a:extLst>
          </p:cNvPr>
          <p:cNvSpPr txBox="1"/>
          <p:nvPr/>
        </p:nvSpPr>
        <p:spPr>
          <a:xfrm>
            <a:off x="10546640" y="6542603"/>
            <a:ext cx="7309412" cy="276999"/>
          </a:xfrm>
          <a:prstGeom prst="rect">
            <a:avLst/>
          </a:prstGeom>
          <a:noFill/>
        </p:spPr>
        <p:txBody>
          <a:bodyPr wrap="square">
            <a:spAutoFit/>
          </a:bodyPr>
          <a:lstStyle/>
          <a:p>
            <a:r>
              <a:rPr lang="zh-CN" altLang="en-US" sz="1200" b="1" kern="100" dirty="0">
                <a:solidFill>
                  <a:schemeClr val="bg1">
                    <a:lumMod val="75000"/>
                  </a:schemeClr>
                </a:solidFill>
                <a:effectLst/>
              </a:rPr>
              <a:t>参考文献见附表一</a:t>
            </a:r>
            <a:endParaRPr lang="zh-CN" altLang="en-US" sz="1200" dirty="0">
              <a:solidFill>
                <a:schemeClr val="bg1">
                  <a:lumMod val="75000"/>
                </a:schemeClr>
              </a:solidFill>
            </a:endParaRPr>
          </a:p>
        </p:txBody>
      </p:sp>
    </p:spTree>
    <p:extLst>
      <p:ext uri="{BB962C8B-B14F-4D97-AF65-F5344CB8AC3E}">
        <p14:creationId xmlns:p14="http://schemas.microsoft.com/office/powerpoint/2010/main" val="44697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3">
          <a:extLst>
            <a:ext uri="{FF2B5EF4-FFF2-40B4-BE49-F238E27FC236}">
              <a16:creationId xmlns:a16="http://schemas.microsoft.com/office/drawing/2014/main" id="{E5814F8C-7922-091E-04BA-3C2DC52CBAA8}"/>
            </a:ext>
          </a:extLst>
        </p:cNvPr>
        <p:cNvGrpSpPr/>
        <p:nvPr/>
      </p:nvGrpSpPr>
      <p:grpSpPr>
        <a:xfrm>
          <a:off x="0" y="0"/>
          <a:ext cx="0" cy="0"/>
          <a:chOff x="0" y="0"/>
          <a:chExt cx="0" cy="0"/>
        </a:xfrm>
      </p:grpSpPr>
      <p:grpSp>
        <p:nvGrpSpPr>
          <p:cNvPr id="1824" name="Google Shape;1824;p10">
            <a:extLst>
              <a:ext uri="{FF2B5EF4-FFF2-40B4-BE49-F238E27FC236}">
                <a16:creationId xmlns:a16="http://schemas.microsoft.com/office/drawing/2014/main" id="{E672D0FA-2ECB-67B4-B393-740E4CC265E5}"/>
              </a:ext>
            </a:extLst>
          </p:cNvPr>
          <p:cNvGrpSpPr/>
          <p:nvPr/>
        </p:nvGrpSpPr>
        <p:grpSpPr>
          <a:xfrm flipH="1">
            <a:off x="645868" y="863323"/>
            <a:ext cx="5631965" cy="5047317"/>
            <a:chOff x="4177618" y="768600"/>
            <a:chExt cx="3053107" cy="2025300"/>
          </a:xfrm>
          <a:solidFill>
            <a:schemeClr val="accent1">
              <a:lumMod val="20000"/>
              <a:lumOff val="80000"/>
            </a:schemeClr>
          </a:solidFill>
        </p:grpSpPr>
        <p:sp>
          <p:nvSpPr>
            <p:cNvPr id="1825" name="Google Shape;1825;p10">
              <a:extLst>
                <a:ext uri="{FF2B5EF4-FFF2-40B4-BE49-F238E27FC236}">
                  <a16:creationId xmlns:a16="http://schemas.microsoft.com/office/drawing/2014/main" id="{E3910CAC-AF32-464C-D7C2-4BEA984029DC}"/>
                </a:ext>
              </a:extLst>
            </p:cNvPr>
            <p:cNvSpPr/>
            <p:nvPr/>
          </p:nvSpPr>
          <p:spPr>
            <a:xfrm>
              <a:off x="4861325" y="768600"/>
              <a:ext cx="2369400" cy="2025300"/>
            </a:xfrm>
            <a:prstGeom prst="rect">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826" name="Google Shape;1826;p10">
              <a:extLst>
                <a:ext uri="{FF2B5EF4-FFF2-40B4-BE49-F238E27FC236}">
                  <a16:creationId xmlns:a16="http://schemas.microsoft.com/office/drawing/2014/main" id="{0545CB5B-3C44-ECE1-4B22-C1CB61452262}"/>
                </a:ext>
              </a:extLst>
            </p:cNvPr>
            <p:cNvSpPr/>
            <p:nvPr/>
          </p:nvSpPr>
          <p:spPr>
            <a:xfrm rot="10800000">
              <a:off x="4177618" y="2286676"/>
              <a:ext cx="683700" cy="309000"/>
            </a:xfrm>
            <a:prstGeom prst="rtTriangle">
              <a:avLst/>
            </a:prstGeom>
            <a:grp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1827" name="Google Shape;1827;p10">
            <a:extLst>
              <a:ext uri="{FF2B5EF4-FFF2-40B4-BE49-F238E27FC236}">
                <a16:creationId xmlns:a16="http://schemas.microsoft.com/office/drawing/2014/main" id="{8934D300-73C5-E9B7-62D4-763C7FFC110C}"/>
              </a:ext>
            </a:extLst>
          </p:cNvPr>
          <p:cNvSpPr txBox="1">
            <a:spLocks noGrp="1"/>
          </p:cNvSpPr>
          <p:nvPr>
            <p:ph type="ctrTitle"/>
          </p:nvPr>
        </p:nvSpPr>
        <p:spPr>
          <a:xfrm flipH="1">
            <a:off x="5513998" y="1892933"/>
            <a:ext cx="6448829" cy="770400"/>
          </a:xfrm>
          <a:prstGeom prst="rect">
            <a:avLst/>
          </a:prstGeom>
          <a:noFill/>
          <a:ln>
            <a:noFill/>
          </a:ln>
        </p:spPr>
        <p:txBody>
          <a:bodyPr spcFirstLastPara="1" vert="horz" wrap="square" lIns="121900" tIns="121900" rIns="121900" bIns="121900" rtlCol="0" anchor="ctr" anchorCtr="0">
            <a:noAutofit/>
          </a:bodyPr>
          <a:lstStyle/>
          <a:p>
            <a:pPr algn="l"/>
            <a:r>
              <a:rPr lang="zh-CN" altLang="en-US" sz="6400" dirty="0"/>
              <a:t>研究方法</a:t>
            </a:r>
          </a:p>
        </p:txBody>
      </p:sp>
      <p:sp>
        <p:nvSpPr>
          <p:cNvPr id="1828" name="Google Shape;1828;p10">
            <a:extLst>
              <a:ext uri="{FF2B5EF4-FFF2-40B4-BE49-F238E27FC236}">
                <a16:creationId xmlns:a16="http://schemas.microsoft.com/office/drawing/2014/main" id="{23ED4BA8-B5E3-C189-73F3-0B1E7AC4F2CF}"/>
              </a:ext>
            </a:extLst>
          </p:cNvPr>
          <p:cNvSpPr txBox="1">
            <a:spLocks noGrp="1"/>
          </p:cNvSpPr>
          <p:nvPr>
            <p:ph type="subTitle" idx="1"/>
          </p:nvPr>
        </p:nvSpPr>
        <p:spPr>
          <a:xfrm flipH="1">
            <a:off x="5513730" y="2213402"/>
            <a:ext cx="5532405" cy="2818203"/>
          </a:xfrm>
          <a:prstGeom prst="rect">
            <a:avLst/>
          </a:prstGeom>
          <a:noFill/>
          <a:ln>
            <a:noFill/>
          </a:ln>
        </p:spPr>
        <p:txBody>
          <a:bodyPr spcFirstLastPara="1" vert="horz" wrap="square" lIns="121900" tIns="121900" rIns="121900" bIns="121900" rtlCol="0" anchor="ctr" anchorCtr="0">
            <a:noAutofit/>
          </a:bodyPr>
          <a:lstStyle/>
          <a:p>
            <a:pPr marL="0" indent="0" algn="l"/>
            <a:endParaRPr lang="en-US" altLang="zh-CN" sz="2400" dirty="0">
              <a:ea typeface="Calibri"/>
              <a:cs typeface="Calibri"/>
              <a:sym typeface="Calibri"/>
            </a:endParaRPr>
          </a:p>
        </p:txBody>
      </p:sp>
      <p:sp>
        <p:nvSpPr>
          <p:cNvPr id="1829" name="Google Shape;1829;p10">
            <a:extLst>
              <a:ext uri="{FF2B5EF4-FFF2-40B4-BE49-F238E27FC236}">
                <a16:creationId xmlns:a16="http://schemas.microsoft.com/office/drawing/2014/main" id="{F379D0F2-20CC-5797-45FC-F625D452D2ED}"/>
              </a:ext>
            </a:extLst>
          </p:cNvPr>
          <p:cNvSpPr txBox="1">
            <a:spLocks noGrp="1"/>
          </p:cNvSpPr>
          <p:nvPr>
            <p:ph type="title" idx="2"/>
          </p:nvPr>
        </p:nvSpPr>
        <p:spPr>
          <a:xfrm flipH="1">
            <a:off x="1319231" y="2873784"/>
            <a:ext cx="3024400" cy="1026400"/>
          </a:xfrm>
          <a:prstGeom prst="rect">
            <a:avLst/>
          </a:prstGeom>
          <a:noFill/>
          <a:ln>
            <a:noFill/>
          </a:ln>
        </p:spPr>
        <p:txBody>
          <a:bodyPr spcFirstLastPara="1" vert="horz" wrap="square" lIns="121900" tIns="121900" rIns="121900" bIns="121900" rtlCol="0" anchor="ctr" anchorCtr="0">
            <a:noAutofit/>
          </a:bodyPr>
          <a:lstStyle/>
          <a:p>
            <a:r>
              <a:rPr lang="en-US" altLang="zh-CN" sz="16000" dirty="0"/>
              <a:t>02</a:t>
            </a:r>
            <a:endParaRPr sz="16000" dirty="0"/>
          </a:p>
        </p:txBody>
      </p:sp>
    </p:spTree>
    <p:extLst>
      <p:ext uri="{BB962C8B-B14F-4D97-AF65-F5344CB8AC3E}">
        <p14:creationId xmlns:p14="http://schemas.microsoft.com/office/powerpoint/2010/main" val="159638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4857164" y="833277"/>
            <a:ext cx="6096000" cy="464871"/>
          </a:xfrm>
          <a:prstGeom prst="rect">
            <a:avLst/>
          </a:prstGeom>
        </p:spPr>
        <p:txBody>
          <a:bodyPr>
            <a:spAutoFit/>
          </a:bodyPr>
          <a:lstStyle/>
          <a:p>
            <a:pPr indent="304800" algn="just">
              <a:lnSpc>
                <a:spcPct val="150000"/>
              </a:lnSpc>
              <a:spcAft>
                <a:spcPts val="0"/>
              </a:spcAft>
            </a:pPr>
            <a:endParaRPr lang="zh-CN" altLang="en-US" dirty="0"/>
          </a:p>
        </p:txBody>
      </p:sp>
      <p:sp>
        <p:nvSpPr>
          <p:cNvPr id="40" name="文本框 39"/>
          <p:cNvSpPr txBox="1"/>
          <p:nvPr/>
        </p:nvSpPr>
        <p:spPr>
          <a:xfrm>
            <a:off x="526944" y="912061"/>
            <a:ext cx="11665056" cy="377411"/>
          </a:xfrm>
          <a:prstGeom prst="rect">
            <a:avLst/>
          </a:prstGeom>
          <a:noFill/>
        </p:spPr>
        <p:txBody>
          <a:bodyPr wrap="square" rtlCol="0">
            <a:spAutoFit/>
          </a:bodyPr>
          <a:lstStyle/>
          <a:p>
            <a:pPr fontAlgn="auto">
              <a:lnSpc>
                <a:spcPct val="150000"/>
              </a:lnSpc>
            </a:pPr>
            <a:r>
              <a:rPr lang="zh-CN" altLang="en-US" sz="1400" b="1" dirty="0">
                <a:latin typeface="微软雅黑" panose="020B0503020204020204" pitchFamily="34" charset="-122"/>
                <a:ea typeface="微软雅黑" panose="020B0503020204020204" pitchFamily="34" charset="-122"/>
              </a:rPr>
              <a:t>五个主要步骤：</a:t>
            </a:r>
            <a:endParaRPr lang="zh-CN" altLang="en-US" sz="1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26945" y="505634"/>
            <a:ext cx="473011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研究路线</a:t>
            </a:r>
          </a:p>
        </p:txBody>
      </p:sp>
      <p:grpSp>
        <p:nvGrpSpPr>
          <p:cNvPr id="4" name="组合 3"/>
          <p:cNvGrpSpPr/>
          <p:nvPr/>
        </p:nvGrpSpPr>
        <p:grpSpPr>
          <a:xfrm>
            <a:off x="417513" y="3473651"/>
            <a:ext cx="11020107" cy="3666289"/>
            <a:chOff x="417513" y="3473651"/>
            <a:chExt cx="11114088" cy="3451635"/>
          </a:xfrm>
        </p:grpSpPr>
        <p:pic>
          <p:nvPicPr>
            <p:cNvPr id="43" name="图片 42"/>
            <p:cNvPicPr>
              <a:picLocks noChangeAspect="1"/>
            </p:cNvPicPr>
            <p:nvPr/>
          </p:nvPicPr>
          <p:blipFill>
            <a:blip r:embed="rId3"/>
            <a:stretch>
              <a:fillRect/>
            </a:stretch>
          </p:blipFill>
          <p:spPr>
            <a:xfrm>
              <a:off x="417513" y="3473651"/>
              <a:ext cx="11114088" cy="3451635"/>
            </a:xfrm>
            <a:prstGeom prst="rect">
              <a:avLst/>
            </a:prstGeom>
          </p:spPr>
        </p:pic>
        <p:sp>
          <p:nvSpPr>
            <p:cNvPr id="3" name="矩形 2"/>
            <p:cNvSpPr/>
            <p:nvPr/>
          </p:nvSpPr>
          <p:spPr>
            <a:xfrm>
              <a:off x="6634004" y="5627363"/>
              <a:ext cx="257750" cy="159745"/>
            </a:xfrm>
            <a:prstGeom prst="rect">
              <a:avLst/>
            </a:prstGeom>
            <a:solidFill>
              <a:srgbClr val="D2D6F9"/>
            </a:solidFill>
            <a:ln>
              <a:solidFill>
                <a:srgbClr val="D2D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26944" y="1263106"/>
            <a:ext cx="5355696" cy="2377574"/>
          </a:xfrm>
          <a:prstGeom prst="rect">
            <a:avLst/>
          </a:prstGeom>
          <a:noFill/>
        </p:spPr>
        <p:txBody>
          <a:bodyPr wrap="square" rtlCol="0">
            <a:spAutoFit/>
          </a:bodyPr>
          <a:lstStyle/>
          <a:p>
            <a:pPr fontAlgn="auto">
              <a:lnSpc>
                <a:spcPct val="150000"/>
              </a:lnSpc>
            </a:pPr>
            <a:r>
              <a:rPr lang="zh-CN" altLang="en-US" sz="1100" b="1" dirty="0">
                <a:latin typeface="微软雅黑" panose="020B0503020204020204" pitchFamily="34" charset="-122"/>
                <a:ea typeface="微软雅黑" panose="020B0503020204020204" pitchFamily="34" charset="-122"/>
              </a:rPr>
              <a:t>数据获取与预处理：</a:t>
            </a:r>
            <a:r>
              <a:rPr lang="zh-CN" altLang="en-US" sz="1100" dirty="0">
                <a:latin typeface="微软雅黑" panose="020B0503020204020204" pitchFamily="34" charset="-122"/>
                <a:ea typeface="微软雅黑" panose="020B0503020204020204" pitchFamily="34" charset="-122"/>
              </a:rPr>
              <a:t>利用爬虫技术获取百度街景数据，建立厦门市街道景观图像数据库，并进行数据预处理，确保图像质量。</a:t>
            </a:r>
          </a:p>
          <a:p>
            <a:pPr>
              <a:lnSpc>
                <a:spcPct val="150000"/>
              </a:lnSpc>
            </a:pPr>
            <a:r>
              <a:rPr lang="zh-CN" altLang="en-US" sz="1100" b="1" dirty="0">
                <a:latin typeface="微软雅黑" panose="020B0503020204020204" pitchFamily="34" charset="-122"/>
                <a:ea typeface="微软雅黑" panose="020B0503020204020204" pitchFamily="34" charset="-122"/>
              </a:rPr>
              <a:t>特征提取与量化：</a:t>
            </a:r>
            <a:r>
              <a:rPr lang="zh-CN" altLang="en-US" sz="1100" dirty="0">
                <a:latin typeface="微软雅黑" panose="020B0503020204020204" pitchFamily="34" charset="-122"/>
                <a:ea typeface="微软雅黑" panose="020B0503020204020204" pitchFamily="34" charset="-122"/>
              </a:rPr>
              <a:t>选择合适的图像分割模型，如</a:t>
            </a:r>
            <a:r>
              <a:rPr lang="en-US" altLang="zh-CN" sz="1100" dirty="0">
                <a:latin typeface="微软雅黑" panose="020B0503020204020204" pitchFamily="34" charset="-122"/>
                <a:ea typeface="微软雅黑" panose="020B0503020204020204" pitchFamily="34" charset="-122"/>
              </a:rPr>
              <a:t>U-Net</a:t>
            </a:r>
            <a:r>
              <a:rPr lang="zh-CN" altLang="en-US" sz="1100" dirty="0">
                <a:latin typeface="微软雅黑" panose="020B0503020204020204" pitchFamily="34" charset="-122"/>
                <a:ea typeface="微软雅黑" panose="020B0503020204020204" pitchFamily="34" charset="-122"/>
              </a:rPr>
              <a:t>、</a:t>
            </a:r>
            <a:r>
              <a:rPr lang="en-US" altLang="zh-CN" sz="1100" dirty="0" err="1">
                <a:latin typeface="微软雅黑" panose="020B0503020204020204" pitchFamily="34" charset="-122"/>
                <a:ea typeface="微软雅黑" panose="020B0503020204020204" pitchFamily="34" charset="-122"/>
              </a:rPr>
              <a:t>DeepLab</a:t>
            </a:r>
            <a:r>
              <a:rPr lang="zh-CN" altLang="en-US" sz="1100" dirty="0">
                <a:latin typeface="微软雅黑" panose="020B0503020204020204" pitchFamily="34" charset="-122"/>
                <a:ea typeface="微软雅黑" panose="020B0503020204020204" pitchFamily="34" charset="-122"/>
              </a:rPr>
              <a:t>等，分割图像</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提取关键的景观特征，量化为可度量的指标。</a:t>
            </a:r>
          </a:p>
          <a:p>
            <a:pPr fontAlgn="auto">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预测评分：</a:t>
            </a:r>
            <a:r>
              <a:rPr lang="zh-CN" altLang="en-US" sz="1100" dirty="0">
                <a:latin typeface="微软雅黑" panose="020B0503020204020204" pitchFamily="34" charset="-122"/>
                <a:ea typeface="微软雅黑" panose="020B0503020204020204" pitchFamily="34" charset="-122"/>
              </a:rPr>
              <a:t>利用标注数据对模型进行训练，并通过交叉验证等手段对模型进行优化，提高模型的性能。</a:t>
            </a:r>
          </a:p>
          <a:p>
            <a:pPr fontAlgn="auto">
              <a:lnSpc>
                <a:spcPct val="150000"/>
              </a:lnSpc>
            </a:pPr>
            <a:r>
              <a:rPr lang="zh-CN" altLang="en-US" sz="1100" b="1" dirty="0">
                <a:latin typeface="微软雅黑" panose="020B0503020204020204" pitchFamily="34" charset="-122"/>
                <a:ea typeface="微软雅黑" panose="020B0503020204020204" pitchFamily="34" charset="-122"/>
              </a:rPr>
              <a:t>叠加分析：</a:t>
            </a:r>
            <a:r>
              <a:rPr lang="zh-CN" altLang="en-US" sz="1100" dirty="0">
                <a:latin typeface="微软雅黑" panose="020B0503020204020204" pitchFamily="34" charset="-122"/>
                <a:ea typeface="微软雅黑" panose="020B0503020204020204" pitchFamily="34" charset="-122"/>
              </a:rPr>
              <a:t>通过</a:t>
            </a:r>
            <a:r>
              <a:rPr lang="en-US" altLang="zh-CN" sz="1100" dirty="0">
                <a:latin typeface="微软雅黑" panose="020B0503020204020204" pitchFamily="34" charset="-122"/>
                <a:ea typeface="微软雅黑" panose="020B0503020204020204" pitchFamily="34" charset="-122"/>
              </a:rPr>
              <a:t>GIS</a:t>
            </a:r>
            <a:r>
              <a:rPr lang="zh-CN" altLang="en-US" sz="1100" dirty="0">
                <a:latin typeface="微软雅黑" panose="020B0503020204020204" pitchFamily="34" charset="-122"/>
                <a:ea typeface="微软雅黑" panose="020B0503020204020204" pitchFamily="34" charset="-122"/>
              </a:rPr>
              <a:t>空间分析，将其他相关因子纳入统筹考虑。</a:t>
            </a:r>
          </a:p>
          <a:p>
            <a:pPr>
              <a:lnSpc>
                <a:spcPct val="150000"/>
              </a:lnSpc>
            </a:pPr>
            <a:r>
              <a:rPr lang="zh-CN" altLang="en-US" sz="1100" b="1" dirty="0">
                <a:latin typeface="微软雅黑" panose="020B0503020204020204" pitchFamily="34" charset="-122"/>
                <a:ea typeface="微软雅黑" panose="020B0503020204020204" pitchFamily="34" charset="-122"/>
              </a:rPr>
              <a:t>结果分析与可视化：</a:t>
            </a:r>
            <a:r>
              <a:rPr lang="zh-CN" altLang="en-US" sz="1100" dirty="0">
                <a:latin typeface="微软雅黑" panose="020B0503020204020204" pitchFamily="34" charset="-122"/>
                <a:ea typeface="微软雅黑" panose="020B0503020204020204" pitchFamily="34" charset="-122"/>
              </a:rPr>
              <a:t>对评估结果进行深入分析，通过地图、图表等方式直观地展示厦门市各个区域的景观评估情况。</a:t>
            </a:r>
          </a:p>
        </p:txBody>
      </p:sp>
      <p:pic>
        <p:nvPicPr>
          <p:cNvPr id="1026" name="Picture 2" descr="https://img-blog.csdnimg.cn/464149337166404d83bc7badc11f304a.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2"/>
          <a:stretch/>
        </p:blipFill>
        <p:spPr bwMode="auto">
          <a:xfrm>
            <a:off x="5882640" y="765818"/>
            <a:ext cx="6367294" cy="219321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332506" y="5199468"/>
            <a:ext cx="463296" cy="954107"/>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预测分值</a:t>
            </a:r>
          </a:p>
        </p:txBody>
      </p:sp>
      <p:sp>
        <p:nvSpPr>
          <p:cNvPr id="11" name="矩形 10"/>
          <p:cNvSpPr/>
          <p:nvPr/>
        </p:nvSpPr>
        <p:spPr>
          <a:xfrm>
            <a:off x="7002556" y="2996130"/>
            <a:ext cx="4315684" cy="646331"/>
          </a:xfrm>
          <a:prstGeom prst="rect">
            <a:avLst/>
          </a:prstGeom>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建模预测分值原理示意图</a:t>
            </a:r>
          </a:p>
          <a:p>
            <a:pPr algn="ct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2A09D83-70CE-FA6F-2B60-259FDBA70C02}"/>
              </a:ext>
            </a:extLst>
          </p:cNvPr>
          <p:cNvSpPr txBox="1"/>
          <p:nvPr/>
        </p:nvSpPr>
        <p:spPr>
          <a:xfrm>
            <a:off x="2099024" y="5029796"/>
            <a:ext cx="867911" cy="276999"/>
          </a:xfrm>
          <a:prstGeom prst="rect">
            <a:avLst/>
          </a:prstGeom>
          <a:solidFill>
            <a:srgbClr val="D2D6F9"/>
          </a:solidFill>
        </p:spPr>
        <p:txBody>
          <a:bodyPr wrap="square" rtlCol="0">
            <a:spAutoFit/>
          </a:bodyPr>
          <a:lstStyle/>
          <a:p>
            <a:pPr algn="ctr"/>
            <a:r>
              <a:rPr lang="zh-CN" altLang="en-US" sz="1200" b="1" dirty="0">
                <a:solidFill>
                  <a:srgbClr val="FF0000"/>
                </a:solidFill>
                <a:latin typeface="黑体" panose="02010609060101010101" pitchFamily="49" charset="-122"/>
                <a:ea typeface="黑体" panose="02010609060101010101" pitchFamily="49" charset="-122"/>
              </a:rPr>
              <a:t>深度学习</a:t>
            </a:r>
          </a:p>
        </p:txBody>
      </p:sp>
    </p:spTree>
    <p:extLst>
      <p:ext uri="{BB962C8B-B14F-4D97-AF65-F5344CB8AC3E}">
        <p14:creationId xmlns:p14="http://schemas.microsoft.com/office/powerpoint/2010/main" val="25285728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046">
      <a:dk1>
        <a:srgbClr val="000000"/>
      </a:dk1>
      <a:lt1>
        <a:srgbClr val="FFFFFF"/>
      </a:lt1>
      <a:dk2>
        <a:srgbClr val="5E5E5E"/>
      </a:dk2>
      <a:lt2>
        <a:srgbClr val="DDDDDD"/>
      </a:lt2>
      <a:accent1>
        <a:srgbClr val="0063BE"/>
      </a:accent1>
      <a:accent2>
        <a:srgbClr val="0178D9"/>
      </a:accent2>
      <a:accent3>
        <a:srgbClr val="3688F7"/>
      </a:accent3>
      <a:accent4>
        <a:srgbClr val="47A1FE"/>
      </a:accent4>
      <a:accent5>
        <a:srgbClr val="6EB8FF"/>
      </a:accent5>
      <a:accent6>
        <a:srgbClr val="9FD2FF"/>
      </a:accent6>
      <a:hlink>
        <a:srgbClr val="F59E00"/>
      </a:hlink>
      <a:folHlink>
        <a:srgbClr val="B2B2B2"/>
      </a:folHlink>
    </a:clrScheme>
    <a:fontScheme name="微软雅黑">
      <a:majorFont>
        <a:latin typeface="微软雅黑"/>
        <a:ea typeface="Microsoft YaHei UI"/>
        <a:cs typeface=""/>
      </a:majorFont>
      <a:minorFont>
        <a:latin typeface="微软雅黑"/>
        <a:ea typeface="Microsoft YaHei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4257</TotalTime>
  <Words>4728</Words>
  <Application>Microsoft Office PowerPoint</Application>
  <PresentationFormat>宽屏</PresentationFormat>
  <Paragraphs>599</Paragraphs>
  <Slides>36</Slides>
  <Notes>18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Adobe 黑体 Std R</vt:lpstr>
      <vt:lpstr>Fira Sans Extra Condensed Medium</vt:lpstr>
      <vt:lpstr>等线</vt:lpstr>
      <vt:lpstr>方正黑体简体</vt:lpstr>
      <vt:lpstr>黑体</vt:lpstr>
      <vt:lpstr>宋体</vt:lpstr>
      <vt:lpstr>微软雅黑</vt:lpstr>
      <vt:lpstr>Arial</vt:lpstr>
      <vt:lpstr>Calibri</vt:lpstr>
      <vt:lpstr>Source Sans Pro</vt:lpstr>
      <vt:lpstr>Wingdings</vt:lpstr>
      <vt:lpstr>Office 主题</vt:lpstr>
      <vt:lpstr>PowerPoint 演示文稿</vt:lpstr>
      <vt:lpstr>PowerPoint 演示文稿</vt:lpstr>
      <vt:lpstr>研究背景</vt:lpstr>
      <vt:lpstr>PowerPoint 演示文稿</vt:lpstr>
      <vt:lpstr>PowerPoint 演示文稿</vt:lpstr>
      <vt:lpstr>PowerPoint 演示文稿</vt:lpstr>
      <vt:lpstr>PowerPoint 演示文稿</vt:lpstr>
      <vt:lpstr>研究方法</vt:lpstr>
      <vt:lpstr>PowerPoint 演示文稿</vt:lpstr>
      <vt:lpstr>研究数据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研究成果应用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Windows用户</dc:creator>
  <cp:lastModifiedBy>Administrator A</cp:lastModifiedBy>
  <cp:revision>471</cp:revision>
  <cp:lastPrinted>2024-12-11T08:23:43Z</cp:lastPrinted>
  <dcterms:created xsi:type="dcterms:W3CDTF">2015-12-24T07:33:27Z</dcterms:created>
  <dcterms:modified xsi:type="dcterms:W3CDTF">2025-12-12T02:04:10Z</dcterms:modified>
</cp:coreProperties>
</file>